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7"/>
  </p:notesMasterIdLst>
  <p:handoutMasterIdLst>
    <p:handoutMasterId r:id="rId8"/>
  </p:handoutMasterIdLst>
  <p:sldIdLst>
    <p:sldId id="436" r:id="rId2"/>
    <p:sldId id="452" r:id="rId3"/>
    <p:sldId id="493" r:id="rId4"/>
    <p:sldId id="494" r:id="rId5"/>
    <p:sldId id="465" r:id="rId6"/>
  </p:sldIdLst>
  <p:sldSz cx="12192000" cy="6858000"/>
  <p:notesSz cx="6980238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9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5F9"/>
    <a:srgbClr val="FFF2C9"/>
    <a:srgbClr val="0066D0"/>
    <a:srgbClr val="3366CC"/>
    <a:srgbClr val="FFAC02"/>
    <a:srgbClr val="E6EFFD"/>
    <a:srgbClr val="5D8191"/>
    <a:srgbClr val="DA7000"/>
    <a:srgbClr val="286593"/>
    <a:srgbClr val="E6E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4249" autoAdjust="0"/>
  </p:normalViewPr>
  <p:slideViewPr>
    <p:cSldViewPr snapToGrid="0" snapToObjects="1">
      <p:cViewPr varScale="1">
        <p:scale>
          <a:sx n="115" d="100"/>
          <a:sy n="115" d="100"/>
        </p:scale>
        <p:origin x="109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 showGuides="1">
      <p:cViewPr varScale="1">
        <p:scale>
          <a:sx n="159" d="100"/>
          <a:sy n="159" d="100"/>
        </p:scale>
        <p:origin x="6760" y="200"/>
      </p:cViewPr>
      <p:guideLst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603830CD-AE8F-4B8D-B513-B10B9C8E0C6D}">
      <dgm:prSet phldrT="[Texto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tx2">
            <a:lumMod val="40000"/>
            <a:lumOff val="60000"/>
          </a:schemeClr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s-CO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ESTADO: EN DESARROLLO</a:t>
          </a:r>
        </a:p>
      </dgm:t>
    </dgm:pt>
    <dgm:pt modelId="{C66E9E31-E8B3-46B7-89D8-47A646A7F9F8}" type="sibTrans" cxnId="{AB8AD248-8E06-4DF8-874C-5C922E9A6446}">
      <dgm:prSet/>
      <dgm:spPr/>
      <dgm:t>
        <a:bodyPr/>
        <a:lstStyle/>
        <a:p>
          <a:endParaRPr lang="es-CO" sz="1400">
            <a:solidFill>
              <a:schemeClr val="bg1"/>
            </a:solidFill>
            <a:latin typeface="Arial  "/>
          </a:endParaRPr>
        </a:p>
      </dgm:t>
    </dgm:pt>
    <dgm:pt modelId="{9DBCCFCE-ABB7-4F07-9B95-CB89F4A56417}" type="parTrans" cxnId="{AB8AD248-8E06-4DF8-874C-5C922E9A6446}">
      <dgm:prSet/>
      <dgm:spPr/>
      <dgm:t>
        <a:bodyPr/>
        <a:lstStyle/>
        <a:p>
          <a:endParaRPr lang="es-CO" sz="1400">
            <a:solidFill>
              <a:schemeClr val="bg1"/>
            </a:solidFill>
            <a:latin typeface="Arial  "/>
          </a:endParaRPr>
        </a:p>
      </dgm:t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  <dgm:pt modelId="{4AB492F1-0D78-458D-8F9C-FBE307ACC6D3}" type="pres">
      <dgm:prSet presAssocID="{603830CD-AE8F-4B8D-B513-B10B9C8E0C6D}" presName="parTxOnly" presStyleLbl="node1" presStyleIdx="0" presStyleCnt="1" custScaleX="79075" custLinFactNeighborX="7005" custLinFactNeighborY="-274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B8AD248-8E06-4DF8-874C-5C922E9A6446}" srcId="{E6E90CDD-C138-4B74-99C8-459E41BC8BB4}" destId="{603830CD-AE8F-4B8D-B513-B10B9C8E0C6D}" srcOrd="0" destOrd="0" parTransId="{9DBCCFCE-ABB7-4F07-9B95-CB89F4A56417}" sibTransId="{C66E9E31-E8B3-46B7-89D8-47A646A7F9F8}"/>
    <dgm:cxn modelId="{ED637262-E907-4BE5-B041-880586B51F98}" type="presOf" srcId="{E6E90CDD-C138-4B74-99C8-459E41BC8BB4}" destId="{F1BA26C4-1746-4FD3-95CB-62E454544FB6}" srcOrd="0" destOrd="0" presId="urn:microsoft.com/office/officeart/2005/8/layout/chevron1"/>
    <dgm:cxn modelId="{F8B91084-694A-4FEF-830D-01885B95FDBF}" type="presOf" srcId="{603830CD-AE8F-4B8D-B513-B10B9C8E0C6D}" destId="{4AB492F1-0D78-458D-8F9C-FBE307ACC6D3}" srcOrd="0" destOrd="0" presId="urn:microsoft.com/office/officeart/2005/8/layout/chevron1"/>
    <dgm:cxn modelId="{B589D281-80DB-4668-B2F3-2A5DED1A2D0A}" type="presParOf" srcId="{F1BA26C4-1746-4FD3-95CB-62E454544FB6}" destId="{4AB492F1-0D78-458D-8F9C-FBE307ACC6D3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B492F1-0D78-458D-8F9C-FBE307ACC6D3}">
      <dsp:nvSpPr>
        <dsp:cNvPr id="0" name=""/>
        <dsp:cNvSpPr/>
      </dsp:nvSpPr>
      <dsp:spPr>
        <a:xfrm>
          <a:off x="643618" y="0"/>
          <a:ext cx="2905515" cy="629732"/>
        </a:xfrm>
        <a:prstGeom prst="chevron">
          <a:avLst/>
        </a:prstGeom>
        <a:solidFill>
          <a:schemeClr val="tx2">
            <a:lumMod val="40000"/>
            <a:lumOff val="60000"/>
          </a:schemeClr>
        </a:solidFill>
        <a:ln w="381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ESTADO: EN DESARROLLO</a:t>
          </a:r>
        </a:p>
      </dsp:txBody>
      <dsp:txXfrm>
        <a:off x="958484" y="0"/>
        <a:ext cx="2275783" cy="629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53853" y="0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r">
              <a:defRPr sz="1400"/>
            </a:lvl1pPr>
          </a:lstStyle>
          <a:p>
            <a:fld id="{138F988F-6583-43BF-9003-42C85FA833AE}" type="datetimeFigureOut">
              <a:rPr lang="es-CO" smtClean="0"/>
              <a:t>30/06/2020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53853" y="8685213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r">
              <a:defRPr sz="1400"/>
            </a:lvl1pPr>
          </a:lstStyle>
          <a:p>
            <a:fld id="{61901C7E-A72A-4FC3-8CE3-224591846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9147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r">
              <a:defRPr sz="1400"/>
            </a:lvl1pPr>
          </a:lstStyle>
          <a:p>
            <a:fld id="{DB8CBF8F-851F-44DE-A5AB-D994004F04AD}" type="datetimeFigureOut">
              <a:rPr lang="es-CO" smtClean="0"/>
              <a:t>30/06/2020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43000"/>
            <a:ext cx="5484812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7808" tIns="53904" rIns="107808" bIns="53904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107808" tIns="53904" rIns="107808" bIns="53904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5"/>
            <a:ext cx="3024770" cy="458787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53853" y="8685215"/>
            <a:ext cx="3024770" cy="458787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r">
              <a:defRPr sz="1400"/>
            </a:lvl1pPr>
          </a:lstStyle>
          <a:p>
            <a:fld id="{8778E31B-AFFB-432A-8890-4C89E1E848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1216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hospitalmilitarcentral.gov.co/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hospitalmilitarcentral.gov.co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260B59-C753-034E-B2CF-C90363DDA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0"/>
            <a:ext cx="2870198" cy="539960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0CBCBE0B-310E-A242-8C98-3D861AC52F0E}"/>
              </a:ext>
            </a:extLst>
          </p:cNvPr>
          <p:cNvSpPr/>
          <p:nvPr userDrawn="1"/>
        </p:nvSpPr>
        <p:spPr>
          <a:xfrm>
            <a:off x="0" y="6478494"/>
            <a:ext cx="12192000" cy="379506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C3B4247-C11D-6A42-864F-5AED7303E74C}"/>
              </a:ext>
            </a:extLst>
          </p:cNvPr>
          <p:cNvSpPr/>
          <p:nvPr userDrawn="1"/>
        </p:nvSpPr>
        <p:spPr>
          <a:xfrm>
            <a:off x="9879949" y="6448926"/>
            <a:ext cx="138347" cy="4090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0AF09E7-3159-9F42-9224-43C063B7A0C5}"/>
              </a:ext>
            </a:extLst>
          </p:cNvPr>
          <p:cNvSpPr/>
          <p:nvPr userDrawn="1"/>
        </p:nvSpPr>
        <p:spPr>
          <a:xfrm>
            <a:off x="2971801" y="0"/>
            <a:ext cx="7976615" cy="539960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257" y="29184"/>
            <a:ext cx="509108" cy="5107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912" y="29185"/>
            <a:ext cx="474995" cy="510776"/>
          </a:xfrm>
          <a:prstGeom prst="rect">
            <a:avLst/>
          </a:prstGeom>
        </p:spPr>
      </p:pic>
      <p:sp>
        <p:nvSpPr>
          <p:cNvPr id="12" name="CuadroTexto 11"/>
          <p:cNvSpPr txBox="1"/>
          <p:nvPr userDrawn="1"/>
        </p:nvSpPr>
        <p:spPr>
          <a:xfrm>
            <a:off x="10161907" y="6468370"/>
            <a:ext cx="2962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Código: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CA-CORE-PR-01-FT-06_V01</a:t>
            </a:r>
          </a:p>
        </p:txBody>
      </p:sp>
      <p:sp>
        <p:nvSpPr>
          <p:cNvPr id="13" name="CuadroTexto 12"/>
          <p:cNvSpPr txBox="1"/>
          <p:nvPr userDrawn="1"/>
        </p:nvSpPr>
        <p:spPr>
          <a:xfrm>
            <a:off x="-2517" y="6545136"/>
            <a:ext cx="10082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Transversal 3 C N. 49-02 Bogotá, Colombia - Conmutador (57 1) 3486868 - 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www.hospitalmilitarcentral.gov.co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                Hospital Militar Central Colombia          @HOSMILC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00" y="6592857"/>
            <a:ext cx="244279" cy="17199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05" y="6592857"/>
            <a:ext cx="188124" cy="18812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05" y="6576902"/>
            <a:ext cx="188124" cy="18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2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0CBCBE0B-310E-A242-8C98-3D861AC52F0E}"/>
              </a:ext>
            </a:extLst>
          </p:cNvPr>
          <p:cNvSpPr/>
          <p:nvPr userDrawn="1"/>
        </p:nvSpPr>
        <p:spPr>
          <a:xfrm>
            <a:off x="0" y="6478494"/>
            <a:ext cx="12192000" cy="379506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5E5E7E6-A54F-154A-BD0B-1D19FF045010}"/>
              </a:ext>
            </a:extLst>
          </p:cNvPr>
          <p:cNvSpPr/>
          <p:nvPr userDrawn="1"/>
        </p:nvSpPr>
        <p:spPr>
          <a:xfrm>
            <a:off x="9879949" y="6448926"/>
            <a:ext cx="138347" cy="4090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4260B59-C753-034E-B2CF-C90363DDA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0"/>
            <a:ext cx="2870198" cy="53996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AF09E7-3159-9F42-9224-43C063B7A0C5}"/>
              </a:ext>
            </a:extLst>
          </p:cNvPr>
          <p:cNvSpPr/>
          <p:nvPr userDrawn="1"/>
        </p:nvSpPr>
        <p:spPr>
          <a:xfrm>
            <a:off x="2971802" y="0"/>
            <a:ext cx="7959624" cy="539960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257" y="29184"/>
            <a:ext cx="509108" cy="51077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912" y="29185"/>
            <a:ext cx="474995" cy="51077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00" y="6592857"/>
            <a:ext cx="244279" cy="171997"/>
          </a:xfrm>
          <a:prstGeom prst="rect">
            <a:avLst/>
          </a:prstGeom>
        </p:spPr>
      </p:pic>
      <p:sp>
        <p:nvSpPr>
          <p:cNvPr id="14" name="CuadroTexto 13"/>
          <p:cNvSpPr txBox="1"/>
          <p:nvPr userDrawn="1"/>
        </p:nvSpPr>
        <p:spPr>
          <a:xfrm>
            <a:off x="-2517" y="6545136"/>
            <a:ext cx="10082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Transversal 3 C N. 49-02 Bogotá, Colombia - Conmutador (57 1) 3486868 - 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www.hospitalmilitarcentral.gov.co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                Hospital Militar Central Colombia          @HOSMILC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" name="Imagen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05" y="6592857"/>
            <a:ext cx="188124" cy="18812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05" y="6576902"/>
            <a:ext cx="188124" cy="18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0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65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D13F948-0293-CA40-9CA2-7FB3DC0F85F8}"/>
              </a:ext>
            </a:extLst>
          </p:cNvPr>
          <p:cNvSpPr/>
          <p:nvPr/>
        </p:nvSpPr>
        <p:spPr>
          <a:xfrm>
            <a:off x="0" y="719328"/>
            <a:ext cx="12192000" cy="6138672"/>
          </a:xfrm>
          <a:prstGeom prst="rect">
            <a:avLst/>
          </a:prstGeom>
          <a:solidFill>
            <a:srgbClr val="0066D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Google Shape;126;p20">
            <a:extLst>
              <a:ext uri="{FF2B5EF4-FFF2-40B4-BE49-F238E27FC236}">
                <a16:creationId xmlns:a16="http://schemas.microsoft.com/office/drawing/2014/main" id="{F9DF2969-EE29-3E40-B133-CC36F242540F}"/>
              </a:ext>
            </a:extLst>
          </p:cNvPr>
          <p:cNvSpPr txBox="1">
            <a:spLocks/>
          </p:cNvSpPr>
          <p:nvPr/>
        </p:nvSpPr>
        <p:spPr>
          <a:xfrm>
            <a:off x="3543420" y="3292338"/>
            <a:ext cx="5127000" cy="715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800"/>
              </a:spcBef>
              <a:buClr>
                <a:srgbClr val="0054BC"/>
              </a:buClr>
              <a:buSzPts val="2100"/>
              <a:buNone/>
            </a:pPr>
            <a:endParaRPr lang="es-ES" sz="1500" dirty="0">
              <a:solidFill>
                <a:srgbClr val="FFFFFF"/>
              </a:solidFill>
              <a:latin typeface="Bookman Old Style" panose="02050604050505020204" pitchFamily="18" charset="0"/>
              <a:ea typeface="Work Sans SemiBold"/>
              <a:cs typeface="Work Sans SemiBold"/>
              <a:sym typeface="Work Sans SemiBold"/>
            </a:endParaRPr>
          </a:p>
        </p:txBody>
      </p:sp>
      <p:sp>
        <p:nvSpPr>
          <p:cNvPr id="4" name="Google Shape;127;p20">
            <a:extLst>
              <a:ext uri="{FF2B5EF4-FFF2-40B4-BE49-F238E27FC236}">
                <a16:creationId xmlns:a16="http://schemas.microsoft.com/office/drawing/2014/main" id="{893AFF93-3D4C-784F-A939-512ABD32883E}"/>
              </a:ext>
            </a:extLst>
          </p:cNvPr>
          <p:cNvSpPr txBox="1">
            <a:spLocks/>
          </p:cNvSpPr>
          <p:nvPr/>
        </p:nvSpPr>
        <p:spPr>
          <a:xfrm>
            <a:off x="2186247" y="1879671"/>
            <a:ext cx="6874625" cy="139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s-CO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Work Sans Light"/>
              </a:rPr>
              <a:t>AVANCE PLANES DE MEJORAMIENTO</a:t>
            </a:r>
            <a:endParaRPr lang="es-CO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Google Shape;127;p20">
            <a:extLst>
              <a:ext uri="{FF2B5EF4-FFF2-40B4-BE49-F238E27FC236}">
                <a16:creationId xmlns:a16="http://schemas.microsoft.com/office/drawing/2014/main" id="{893AFF93-3D4C-784F-A939-512ABD32883E}"/>
              </a:ext>
            </a:extLst>
          </p:cNvPr>
          <p:cNvSpPr txBox="1">
            <a:spLocks/>
          </p:cNvSpPr>
          <p:nvPr/>
        </p:nvSpPr>
        <p:spPr>
          <a:xfrm>
            <a:off x="1762540" y="3738035"/>
            <a:ext cx="7924799" cy="139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0"/>
              </a:spcBef>
              <a:buSzPts val="1400"/>
            </a:pPr>
            <a:endParaRPr lang="es-CO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s-CO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Corte junio </a:t>
            </a:r>
            <a:r>
              <a:rPr lang="es-CO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30 </a:t>
            </a:r>
            <a:r>
              <a:rPr lang="es-CO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 2020</a:t>
            </a:r>
          </a:p>
        </p:txBody>
      </p:sp>
    </p:spTree>
    <p:extLst>
      <p:ext uri="{BB962C8B-B14F-4D97-AF65-F5344CB8AC3E}">
        <p14:creationId xmlns:p14="http://schemas.microsoft.com/office/powerpoint/2010/main" val="2049662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graphicFrame>
        <p:nvGraphicFramePr>
          <p:cNvPr id="23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578012"/>
              </p:ext>
            </p:extLst>
          </p:nvPr>
        </p:nvGraphicFramePr>
        <p:xfrm>
          <a:off x="1072343" y="4788941"/>
          <a:ext cx="3250128" cy="777161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250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4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CUMPLIMIENTO A 24 DE JUNIO 2020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1" marR="91431" marT="34309" marB="34309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/>
                        <a:t>35 %</a:t>
                      </a:r>
                      <a:endParaRPr lang="es-CO" sz="16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34309" marB="3430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1 Diagrama"/>
          <p:cNvGraphicFramePr/>
          <p:nvPr>
            <p:extLst>
              <p:ext uri="{D42A27DB-BD31-4B8C-83A1-F6EECF244321}">
                <p14:modId xmlns:p14="http://schemas.microsoft.com/office/powerpoint/2010/main" val="2534209575"/>
              </p:ext>
            </p:extLst>
          </p:nvPr>
        </p:nvGraphicFramePr>
        <p:xfrm>
          <a:off x="7410795" y="4788871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4871" y="1228208"/>
            <a:ext cx="5128590" cy="2456330"/>
          </a:xfrm>
          <a:prstGeom prst="rect">
            <a:avLst/>
          </a:prstGeom>
        </p:spPr>
      </p:pic>
      <p:graphicFrame>
        <p:nvGraphicFramePr>
          <p:cNvPr id="8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400081"/>
              </p:ext>
            </p:extLst>
          </p:nvPr>
        </p:nvGraphicFramePr>
        <p:xfrm>
          <a:off x="4308611" y="4788871"/>
          <a:ext cx="2358196" cy="77723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358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FECHA DE TERMINACIÓN PM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1" marR="91431" marT="34309" marB="34309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/>
                        <a:t>Mayo 30 de 2021</a:t>
                      </a:r>
                      <a:endParaRPr lang="es-CO" sz="16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34309" marB="3430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3B1CF734-9600-4F98-92CE-FF282C98A9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996348"/>
            <a:ext cx="6666806" cy="36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0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525591"/>
              </p:ext>
            </p:extLst>
          </p:nvPr>
        </p:nvGraphicFramePr>
        <p:xfrm>
          <a:off x="5539409" y="715620"/>
          <a:ext cx="6306226" cy="563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6226">
                  <a:extLst>
                    <a:ext uri="{9D8B030D-6E8A-4147-A177-3AD203B41FA5}">
                      <a16:colId xmlns:a16="http://schemas.microsoft.com/office/drawing/2014/main" val="1331212712"/>
                    </a:ext>
                  </a:extLst>
                </a:gridCol>
              </a:tblGrid>
              <a:tr h="297071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/>
                        <a:t>METAS</a:t>
                      </a:r>
                      <a:r>
                        <a:rPr lang="es-CO" sz="1400" baseline="0" dirty="0"/>
                        <a:t> CUMPLIDAS</a:t>
                      </a:r>
                      <a:endParaRPr lang="es-C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01542"/>
                  </a:ext>
                </a:extLst>
              </a:tr>
              <a:tr h="729176"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/>
                        <a:t>Socialización</a:t>
                      </a:r>
                      <a:r>
                        <a:rPr lang="es-CO" sz="1400" baseline="0" dirty="0"/>
                        <a:t> sobre</a:t>
                      </a:r>
                      <a:r>
                        <a:rPr lang="es-CO" sz="1400" dirty="0"/>
                        <a:t> tipos de documento de identidad válidos para la apertura de la Historia Clínica en cumplimento a la normatividad vigente.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169861"/>
                  </a:ext>
                </a:extLst>
              </a:tr>
              <a:tr h="297071"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/>
                        <a:t>Implementación</a:t>
                      </a:r>
                      <a:r>
                        <a:rPr lang="es-CO" sz="1400" baseline="0" dirty="0"/>
                        <a:t> del </a:t>
                      </a:r>
                      <a:r>
                        <a:rPr lang="es-CO" sz="1400" dirty="0"/>
                        <a:t>Comité de Calidad de Datos de Información.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57744"/>
                  </a:ext>
                </a:extLst>
              </a:tr>
              <a:tr h="513124"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/>
                        <a:t>Elaboración</a:t>
                      </a:r>
                      <a:r>
                        <a:rPr lang="es-CO" sz="1400" baseline="0" dirty="0"/>
                        <a:t> del </a:t>
                      </a:r>
                      <a:r>
                        <a:rPr lang="es-CO" sz="1400" dirty="0"/>
                        <a:t>Plan de Mantenimiento Preventivo y Correctivo del Hospital Militar Central.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790476"/>
                  </a:ext>
                </a:extLst>
              </a:tr>
              <a:tr h="732804">
                <a:tc>
                  <a:txBody>
                    <a:bodyPr/>
                    <a:lstStyle/>
                    <a:p>
                      <a:pPr algn="just"/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Elaboración e implementación</a:t>
                      </a:r>
                      <a:r>
                        <a:rPr lang="es-CO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la  </a:t>
                      </a:r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circular 017 de 2019, sobre la ruta de actividades que debe seguir el supervisor del contrato, para adquirir bienes que no se encuentran incluidos en el contrato.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49972"/>
                  </a:ext>
                </a:extLst>
              </a:tr>
              <a:tr h="729176">
                <a:tc>
                  <a:txBody>
                    <a:bodyPr/>
                    <a:lstStyle/>
                    <a:p>
                      <a:pPr algn="just"/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Socialización y evaluación del Manual de Supervisión e Interventoría y demás documentos</a:t>
                      </a:r>
                      <a:r>
                        <a:rPr lang="es-CO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sobre procesos </a:t>
                      </a:r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estructuración en la gestión contractual.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8907"/>
                  </a:ext>
                </a:extLst>
              </a:tr>
              <a:tr h="1333465">
                <a:tc>
                  <a:txBody>
                    <a:bodyPr/>
                    <a:lstStyle/>
                    <a:p>
                      <a:pPr algn="just"/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Elaboración</a:t>
                      </a:r>
                      <a:r>
                        <a:rPr lang="es-CO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listado con los códigos y elementos para sacar el promedio de consumo mensual.</a:t>
                      </a:r>
                      <a:r>
                        <a:rPr lang="es-CO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Implementación de herramienta de control de rotación de existencias </a:t>
                      </a:r>
                    </a:p>
                    <a:p>
                      <a:pPr algn="just"/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Actualización de formato de pedidos. </a:t>
                      </a:r>
                    </a:p>
                    <a:p>
                      <a:pPr algn="just"/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Depuración de los códigos establecidos para los bienes de consumo con el fin de evitar duplicidad y minimizar errores en el ingreso al almacén.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97469"/>
                  </a:ext>
                </a:extLst>
              </a:tr>
              <a:tr h="945228">
                <a:tc>
                  <a:txBody>
                    <a:bodyPr/>
                    <a:lstStyle/>
                    <a:p>
                      <a:pPr algn="just"/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Actualización</a:t>
                      </a:r>
                      <a:r>
                        <a:rPr lang="es-CO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es-CO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CO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procedimientos tales como,  creación y actualización de códigos para la adquisición de obras, bienes y servicios, Ingreso de elementos y almacenamiento, Ingreso de bienes de propiedad de planta y equipo. </a:t>
                      </a:r>
                      <a:endParaRPr lang="es-CO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114594"/>
                  </a:ext>
                </a:extLst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4" y="1482022"/>
            <a:ext cx="5483855" cy="329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6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24E130-ADD5-42B4-B910-6F3822E36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4" y="1147156"/>
            <a:ext cx="5274364" cy="4153714"/>
          </a:xfrm>
          <a:prstGeom prst="rect">
            <a:avLst/>
          </a:prstGeom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B97A4D8F-885C-4419-BCA1-4F7A0857C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338945"/>
              </p:ext>
            </p:extLst>
          </p:nvPr>
        </p:nvGraphicFramePr>
        <p:xfrm>
          <a:off x="5406888" y="675866"/>
          <a:ext cx="6689093" cy="531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89093">
                  <a:extLst>
                    <a:ext uri="{9D8B030D-6E8A-4147-A177-3AD203B41FA5}">
                      <a16:colId xmlns:a16="http://schemas.microsoft.com/office/drawing/2014/main" val="1331212712"/>
                    </a:ext>
                  </a:extLst>
                </a:gridCol>
              </a:tblGrid>
              <a:tr h="272165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/>
                        <a:t>METAS EN DESARROLLO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01542"/>
                  </a:ext>
                </a:extLst>
              </a:tr>
              <a:tr h="651102">
                <a:tc>
                  <a:txBody>
                    <a:bodyPr/>
                    <a:lstStyle/>
                    <a:p>
                      <a:pPr algn="just"/>
                      <a:r>
                        <a:rPr lang="es-CO" sz="1200" dirty="0"/>
                        <a:t>Iniciar proceso disciplinario en averiguación de responsabilidades en relación con los contratos 138 y 139/2018 de ferretería.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169861"/>
                  </a:ext>
                </a:extLst>
              </a:tr>
              <a:tr h="272165">
                <a:tc>
                  <a:txBody>
                    <a:bodyPr/>
                    <a:lstStyle/>
                    <a:p>
                      <a:pPr algn="just"/>
                      <a:r>
                        <a:rPr lang="es-CO" sz="1200" dirty="0"/>
                        <a:t>Mantenimientos posventa de los contratos de equipo biomédico 262/2016, 266/2016 y 146/2017.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57744"/>
                  </a:ext>
                </a:extLst>
              </a:tr>
              <a:tr h="458183">
                <a:tc>
                  <a:txBody>
                    <a:bodyPr/>
                    <a:lstStyle/>
                    <a:p>
                      <a:pPr algn="just"/>
                      <a:r>
                        <a:rPr lang="es-CO" sz="1200" dirty="0"/>
                        <a:t>Informes semestrales sobre Actos Administrativos por motivo de vacaciones o causas justificadas donde se notifique el reemplazo de la  supervisión de los contratos.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790476"/>
                  </a:ext>
                </a:extLst>
              </a:tr>
              <a:tr h="429032">
                <a:tc>
                  <a:txBody>
                    <a:bodyPr/>
                    <a:lstStyle/>
                    <a:p>
                      <a:pPr algn="just"/>
                      <a:r>
                        <a:rPr lang="es-CO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Implementación del control sistematizado de la entrega de medicamentos de alto costo y mecanismos de control que permita llevar una adecuada trazabilidad de los activos registrados en el Sistema de Información Dinámica Gerencial V/S los bienes existentes físicamente dentro de la Entidad.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49972"/>
                  </a:ext>
                </a:extLst>
              </a:tr>
              <a:tr h="307186">
                <a:tc>
                  <a:txBody>
                    <a:bodyPr/>
                    <a:lstStyle/>
                    <a:p>
                      <a:pPr algn="just"/>
                      <a:r>
                        <a:rPr lang="es-CO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Acciones de mejora en el proceso de supervisión de los contratos en los servicios de Oncología, Hematología, Trasplantes.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8907"/>
                  </a:ext>
                </a:extLst>
              </a:tr>
              <a:tr h="614577">
                <a:tc>
                  <a:txBody>
                    <a:bodyPr/>
                    <a:lstStyle/>
                    <a:p>
                      <a:pPr algn="just"/>
                      <a:r>
                        <a:rPr lang="es-CO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Informe mensual de Insumos y medicamentos próximos a vencer, despachos  con el sistema de códigos QR y códigos de Barras con las agrupaciones marcadas, selectivas mensuales a códigos, actualización de la información de los inventarios de activos fijos que se viene realizado con el Plan de Choque implementado.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97469"/>
                  </a:ext>
                </a:extLst>
              </a:tr>
              <a:tr h="369634">
                <a:tc>
                  <a:txBody>
                    <a:bodyPr/>
                    <a:lstStyle/>
                    <a:p>
                      <a:pPr algn="just"/>
                      <a:r>
                        <a:rPr lang="es-CO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Selectivas Bimestrales de los insumos de salud, para validar existencia física :vs: existencia en el sistema de información, como herramienta de control de inventarios en cada una de las Farmacias. Implementación del control sistematizado de la entrega de medicamentos de alto costo.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091503"/>
                  </a:ext>
                </a:extLst>
              </a:tr>
              <a:tr h="316867">
                <a:tc>
                  <a:txBody>
                    <a:bodyPr/>
                    <a:lstStyle/>
                    <a:p>
                      <a:pPr algn="just"/>
                      <a:r>
                        <a:rPr lang="es-CO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Socializaciones sobre novedades o causales que generan glosa para minimizar el riesgo de ocurrencia, Informes sobre las objeciones evidenciadas en la auditoria (DIGSA y otros pagadores), actualización de procedimientos.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501456"/>
                  </a:ext>
                </a:extLst>
              </a:tr>
              <a:tr h="370978">
                <a:tc>
                  <a:txBody>
                    <a:bodyPr/>
                    <a:lstStyle/>
                    <a:p>
                      <a:pPr algn="just"/>
                      <a:r>
                        <a:rPr lang="es-CO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Actualización, socialización y adherencia de formatos relacionados con la supervisión de contratos, Realizar seguimiento  a los cargues de la documentación de supervisión de SECOP.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114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930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graphicFrame>
        <p:nvGraphicFramePr>
          <p:cNvPr id="23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74894"/>
              </p:ext>
            </p:extLst>
          </p:nvPr>
        </p:nvGraphicFramePr>
        <p:xfrm>
          <a:off x="2071802" y="4821382"/>
          <a:ext cx="3621350" cy="70306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62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7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CUMPLIMIENTO A 24 DE JUNIO 2020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1" marR="91431" marT="34309" marB="34309" horzOverflow="overflow"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/>
                        <a:t>100 %</a:t>
                      </a:r>
                      <a:endParaRPr lang="es-CO" sz="16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34309" marB="3430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6388502" y="4858050"/>
            <a:ext cx="3444583" cy="629732"/>
            <a:chOff x="14435" y="0"/>
            <a:chExt cx="3444583" cy="62973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Cheurón 6"/>
            <p:cNvSpPr/>
            <p:nvPr/>
          </p:nvSpPr>
          <p:spPr>
            <a:xfrm>
              <a:off x="14435" y="0"/>
              <a:ext cx="3444583" cy="629732"/>
            </a:xfrm>
            <a:prstGeom prst="chevron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sp3d contourW="19050" prstMaterial="metal">
              <a:bevelT w="88900" h="203200"/>
              <a:bevelB w="165100" h="254000"/>
            </a:sp3d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8" name="Cheurón 4"/>
            <p:cNvSpPr txBox="1"/>
            <p:nvPr/>
          </p:nvSpPr>
          <p:spPr>
            <a:xfrm>
              <a:off x="329301" y="0"/>
              <a:ext cx="2814851" cy="6297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CO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ESTADO: CUMPLIDO</a:t>
              </a:r>
              <a:endParaRPr lang="es-CO" sz="1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54F0C63-7AC7-41B7-9F58-24912AF36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157" y="667639"/>
            <a:ext cx="6673636" cy="39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20898"/>
      </p:ext>
    </p:extLst>
  </p:cSld>
  <p:clrMapOvr>
    <a:masterClrMapping/>
  </p:clrMapOvr>
</p:sld>
</file>

<file path=ppt/theme/theme1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15791</TotalTime>
  <Words>564</Words>
  <Application>Microsoft Office PowerPoint</Application>
  <PresentationFormat>Panorámica</PresentationFormat>
  <Paragraphs>35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Arial</vt:lpstr>
      <vt:lpstr>Arial Narrow</vt:lpstr>
      <vt:lpstr>Bookman Old Style</vt:lpstr>
      <vt:lpstr>Calibri</vt:lpstr>
      <vt:lpstr>Tahoma</vt:lpstr>
      <vt:lpstr>Work Sans Light</vt:lpstr>
      <vt:lpstr>Work Sans SemiBold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Martha Maria Tobon</dc:creator>
  <cp:lastModifiedBy>Diana Yepes</cp:lastModifiedBy>
  <cp:revision>497</cp:revision>
  <cp:lastPrinted>2015-01-21T20:22:02Z</cp:lastPrinted>
  <dcterms:created xsi:type="dcterms:W3CDTF">2012-11-21T16:58:23Z</dcterms:created>
  <dcterms:modified xsi:type="dcterms:W3CDTF">2020-06-30T19:41:06Z</dcterms:modified>
</cp:coreProperties>
</file>