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27"/>
  </p:notesMasterIdLst>
  <p:handoutMasterIdLst>
    <p:handoutMasterId r:id="rId28"/>
  </p:handoutMasterIdLst>
  <p:sldIdLst>
    <p:sldId id="436" r:id="rId2"/>
    <p:sldId id="452" r:id="rId3"/>
    <p:sldId id="466" r:id="rId4"/>
    <p:sldId id="477" r:id="rId5"/>
    <p:sldId id="474" r:id="rId6"/>
    <p:sldId id="467" r:id="rId7"/>
    <p:sldId id="468" r:id="rId8"/>
    <p:sldId id="469" r:id="rId9"/>
    <p:sldId id="465" r:id="rId10"/>
    <p:sldId id="470" r:id="rId11"/>
    <p:sldId id="484" r:id="rId12"/>
    <p:sldId id="485" r:id="rId13"/>
    <p:sldId id="478" r:id="rId14"/>
    <p:sldId id="488" r:id="rId15"/>
    <p:sldId id="471" r:id="rId16"/>
    <p:sldId id="457" r:id="rId17"/>
    <p:sldId id="458" r:id="rId18"/>
    <p:sldId id="459" r:id="rId19"/>
    <p:sldId id="460" r:id="rId20"/>
    <p:sldId id="472" r:id="rId21"/>
    <p:sldId id="473" r:id="rId22"/>
    <p:sldId id="490" r:id="rId23"/>
    <p:sldId id="461" r:id="rId24"/>
    <p:sldId id="491" r:id="rId25"/>
    <p:sldId id="462" r:id="rId26"/>
  </p:sldIdLst>
  <p:sldSz cx="12192000" cy="6858000"/>
  <p:notesSz cx="6980238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9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5F9"/>
    <a:srgbClr val="FFF2C9"/>
    <a:srgbClr val="0066D0"/>
    <a:srgbClr val="3366CC"/>
    <a:srgbClr val="FFAC02"/>
    <a:srgbClr val="E6EFFD"/>
    <a:srgbClr val="5D8191"/>
    <a:srgbClr val="DA7000"/>
    <a:srgbClr val="286593"/>
    <a:srgbClr val="E6E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249" autoAdjust="0"/>
  </p:normalViewPr>
  <p:slideViewPr>
    <p:cSldViewPr snapToGrid="0" snapToObjects="1">
      <p:cViewPr varScale="1">
        <p:scale>
          <a:sx n="73" d="100"/>
          <a:sy n="73" d="100"/>
        </p:scale>
        <p:origin x="990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 showGuides="1">
      <p:cViewPr varScale="1">
        <p:scale>
          <a:sx n="159" d="100"/>
          <a:sy n="159" d="100"/>
        </p:scale>
        <p:origin x="6760" y="20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603830CD-AE8F-4B8D-B513-B10B9C8E0C6D}">
      <dgm:prSet phldrT="[Texto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tx2">
            <a:lumMod val="40000"/>
            <a:lumOff val="60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s-CO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ESTADO: EN DESARROLLO</a:t>
          </a:r>
        </a:p>
      </dgm:t>
    </dgm:pt>
    <dgm:pt modelId="{C66E9E31-E8B3-46B7-89D8-47A646A7F9F8}" type="sibTrans" cxnId="{AB8AD248-8E06-4DF8-874C-5C922E9A6446}">
      <dgm:prSet/>
      <dgm:spPr/>
      <dgm:t>
        <a:bodyPr/>
        <a:lstStyle/>
        <a:p>
          <a:endParaRPr lang="es-CO" sz="1400">
            <a:solidFill>
              <a:schemeClr val="bg1"/>
            </a:solidFill>
            <a:latin typeface="Arial  "/>
          </a:endParaRPr>
        </a:p>
      </dgm:t>
    </dgm:pt>
    <dgm:pt modelId="{9DBCCFCE-ABB7-4F07-9B95-CB89F4A56417}" type="parTrans" cxnId="{AB8AD248-8E06-4DF8-874C-5C922E9A6446}">
      <dgm:prSet/>
      <dgm:spPr/>
      <dgm:t>
        <a:bodyPr/>
        <a:lstStyle/>
        <a:p>
          <a:endParaRPr lang="es-CO" sz="1400">
            <a:solidFill>
              <a:schemeClr val="bg1"/>
            </a:solidFill>
            <a:latin typeface="Arial  "/>
          </a:endParaRPr>
        </a:p>
      </dgm:t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  <dgm:pt modelId="{4AB492F1-0D78-458D-8F9C-FBE307ACC6D3}" type="pres">
      <dgm:prSet presAssocID="{603830CD-AE8F-4B8D-B513-B10B9C8E0C6D}" presName="parTxOnly" presStyleLbl="node1" presStyleIdx="0" presStyleCnt="1" custScaleX="93746" custLinFactNeighborX="-3176" custLinFactNeighborY="215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B8AD248-8E06-4DF8-874C-5C922E9A6446}" srcId="{E6E90CDD-C138-4B74-99C8-459E41BC8BB4}" destId="{603830CD-AE8F-4B8D-B513-B10B9C8E0C6D}" srcOrd="0" destOrd="0" parTransId="{9DBCCFCE-ABB7-4F07-9B95-CB89F4A56417}" sibTransId="{C66E9E31-E8B3-46B7-89D8-47A646A7F9F8}"/>
    <dgm:cxn modelId="{ED637262-E907-4BE5-B041-880586B51F98}" type="presOf" srcId="{E6E90CDD-C138-4B74-99C8-459E41BC8BB4}" destId="{F1BA26C4-1746-4FD3-95CB-62E454544FB6}" srcOrd="0" destOrd="0" presId="urn:microsoft.com/office/officeart/2005/8/layout/chevron1"/>
    <dgm:cxn modelId="{F8B91084-694A-4FEF-830D-01885B95FDBF}" type="presOf" srcId="{603830CD-AE8F-4B8D-B513-B10B9C8E0C6D}" destId="{4AB492F1-0D78-458D-8F9C-FBE307ACC6D3}" srcOrd="0" destOrd="0" presId="urn:microsoft.com/office/officeart/2005/8/layout/chevron1"/>
    <dgm:cxn modelId="{B589D281-80DB-4668-B2F3-2A5DED1A2D0A}" type="presParOf" srcId="{F1BA26C4-1746-4FD3-95CB-62E454544FB6}" destId="{4AB492F1-0D78-458D-8F9C-FBE307ACC6D3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6E90CDD-C138-4B74-99C8-459E41BC8BB4}" type="doc">
      <dgm:prSet loTypeId="urn:microsoft.com/office/officeart/2005/8/layout/chevron1" loCatId="process" qsTypeId="urn:microsoft.com/office/officeart/2005/8/quickstyle/3d3" qsCatId="3D" csTypeId="urn:microsoft.com/office/officeart/2005/8/colors/accent3_2" csCatId="accent3" phldr="1"/>
      <dgm:spPr/>
    </dgm:pt>
    <dgm:pt modelId="{F1BA26C4-1746-4FD3-95CB-62E454544FB6}" type="pres">
      <dgm:prSet presAssocID="{E6E90CDD-C138-4B74-99C8-459E41BC8BB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D637262-E907-4BE5-B041-880586B51F98}" type="presOf" srcId="{E6E90CDD-C138-4B74-99C8-459E41BC8BB4}" destId="{F1BA26C4-1746-4FD3-95CB-62E454544FB6}" srcOrd="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B492F1-0D78-458D-8F9C-FBE307ACC6D3}">
      <dsp:nvSpPr>
        <dsp:cNvPr id="0" name=""/>
        <dsp:cNvSpPr/>
      </dsp:nvSpPr>
      <dsp:spPr>
        <a:xfrm>
          <a:off x="0" y="0"/>
          <a:ext cx="3444583" cy="629732"/>
        </a:xfrm>
        <a:prstGeom prst="chevron">
          <a:avLst/>
        </a:prstGeom>
        <a:solidFill>
          <a:schemeClr val="tx2">
            <a:lumMod val="40000"/>
            <a:lumOff val="60000"/>
          </a:schemeClr>
        </a:solidFill>
        <a:ln w="381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ESTADO: EN DESARROLLO</a:t>
          </a:r>
        </a:p>
      </dsp:txBody>
      <dsp:txXfrm>
        <a:off x="314866" y="0"/>
        <a:ext cx="2814851" cy="629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53853" y="0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r">
              <a:defRPr sz="1400"/>
            </a:lvl1pPr>
          </a:lstStyle>
          <a:p>
            <a:fld id="{138F988F-6583-43BF-9003-42C85FA833AE}" type="datetimeFigureOut">
              <a:rPr lang="es-CO" smtClean="0"/>
              <a:t>5/06/2020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r">
              <a:defRPr sz="1400"/>
            </a:lvl1pPr>
          </a:lstStyle>
          <a:p>
            <a:fld id="{61901C7E-A72A-4FC3-8CE3-224591846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9147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107808" tIns="53904" rIns="107808" bIns="53904" rtlCol="0"/>
          <a:lstStyle>
            <a:lvl1pPr algn="r">
              <a:defRPr sz="1400"/>
            </a:lvl1pPr>
          </a:lstStyle>
          <a:p>
            <a:fld id="{DB8CBF8F-851F-44DE-A5AB-D994004F04AD}" type="datetimeFigureOut">
              <a:rPr lang="es-CO" smtClean="0"/>
              <a:t>5/06/2020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43000"/>
            <a:ext cx="548481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7808" tIns="53904" rIns="107808" bIns="53904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107808" tIns="53904" rIns="107808" bIns="53904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5"/>
            <a:ext cx="3024770" cy="458787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53853" y="8685215"/>
            <a:ext cx="3024770" cy="458787"/>
          </a:xfrm>
          <a:prstGeom prst="rect">
            <a:avLst/>
          </a:prstGeom>
        </p:spPr>
        <p:txBody>
          <a:bodyPr vert="horz" lIns="107808" tIns="53904" rIns="107808" bIns="53904" rtlCol="0" anchor="b"/>
          <a:lstStyle>
            <a:lvl1pPr algn="r">
              <a:defRPr sz="1400"/>
            </a:lvl1pPr>
          </a:lstStyle>
          <a:p>
            <a:fld id="{8778E31B-AFFB-432A-8890-4C89E1E8483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1216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www.hospitalmilitarcentral.gov.co/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gif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hospitalmilitarcentral.gov.co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260B59-C753-034E-B2CF-C90363DDA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2870198" cy="539960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0CBCBE0B-310E-A242-8C98-3D861AC52F0E}"/>
              </a:ext>
            </a:extLst>
          </p:cNvPr>
          <p:cNvSpPr/>
          <p:nvPr userDrawn="1"/>
        </p:nvSpPr>
        <p:spPr>
          <a:xfrm>
            <a:off x="0" y="6478494"/>
            <a:ext cx="12192000" cy="379506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C3B4247-C11D-6A42-864F-5AED7303E74C}"/>
              </a:ext>
            </a:extLst>
          </p:cNvPr>
          <p:cNvSpPr/>
          <p:nvPr userDrawn="1"/>
        </p:nvSpPr>
        <p:spPr>
          <a:xfrm>
            <a:off x="9879949" y="6448926"/>
            <a:ext cx="138347" cy="4090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0AF09E7-3159-9F42-9224-43C063B7A0C5}"/>
              </a:ext>
            </a:extLst>
          </p:cNvPr>
          <p:cNvSpPr/>
          <p:nvPr userDrawn="1"/>
        </p:nvSpPr>
        <p:spPr>
          <a:xfrm>
            <a:off x="2971801" y="0"/>
            <a:ext cx="7976615" cy="539960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257" y="29184"/>
            <a:ext cx="509108" cy="5107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912" y="29185"/>
            <a:ext cx="474995" cy="510776"/>
          </a:xfrm>
          <a:prstGeom prst="rect">
            <a:avLst/>
          </a:prstGeom>
        </p:spPr>
      </p:pic>
      <p:sp>
        <p:nvSpPr>
          <p:cNvPr id="12" name="CuadroTexto 11"/>
          <p:cNvSpPr txBox="1"/>
          <p:nvPr userDrawn="1"/>
        </p:nvSpPr>
        <p:spPr>
          <a:xfrm>
            <a:off x="10161907" y="6468370"/>
            <a:ext cx="2962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Código: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CA-CORE-PR-01-FT-06_V01</a:t>
            </a:r>
          </a:p>
        </p:txBody>
      </p:sp>
      <p:sp>
        <p:nvSpPr>
          <p:cNvPr id="13" name="CuadroTexto 12"/>
          <p:cNvSpPr txBox="1"/>
          <p:nvPr userDrawn="1"/>
        </p:nvSpPr>
        <p:spPr>
          <a:xfrm>
            <a:off x="-2517" y="6545136"/>
            <a:ext cx="10082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Transversal 3 C N. 49-02 Bogotá, Colombia - Conmutador (57 1) 3486868 - 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www.hospitalmilitarcentral.gov.co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                Hospital Militar Central Colombia          @HOSMILC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00" y="6592857"/>
            <a:ext cx="244279" cy="17199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05" y="6592857"/>
            <a:ext cx="188124" cy="18812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05" y="6576902"/>
            <a:ext cx="188124" cy="18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2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0CBCBE0B-310E-A242-8C98-3D861AC52F0E}"/>
              </a:ext>
            </a:extLst>
          </p:cNvPr>
          <p:cNvSpPr/>
          <p:nvPr userDrawn="1"/>
        </p:nvSpPr>
        <p:spPr>
          <a:xfrm>
            <a:off x="0" y="6478494"/>
            <a:ext cx="12192000" cy="379506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5E5E7E6-A54F-154A-BD0B-1D19FF045010}"/>
              </a:ext>
            </a:extLst>
          </p:cNvPr>
          <p:cNvSpPr/>
          <p:nvPr userDrawn="1"/>
        </p:nvSpPr>
        <p:spPr>
          <a:xfrm>
            <a:off x="9879949" y="6448926"/>
            <a:ext cx="138347" cy="4090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4260B59-C753-034E-B2CF-C90363DDAF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2870198" cy="53996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0AF09E7-3159-9F42-9224-43C063B7A0C5}"/>
              </a:ext>
            </a:extLst>
          </p:cNvPr>
          <p:cNvSpPr/>
          <p:nvPr userDrawn="1"/>
        </p:nvSpPr>
        <p:spPr>
          <a:xfrm>
            <a:off x="2971802" y="0"/>
            <a:ext cx="7959624" cy="539960"/>
          </a:xfrm>
          <a:prstGeom prst="rect">
            <a:avLst/>
          </a:prstGeom>
          <a:solidFill>
            <a:srgbClr val="FFAC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257" y="29184"/>
            <a:ext cx="509108" cy="51077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912" y="29185"/>
            <a:ext cx="474995" cy="51077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00" y="6592857"/>
            <a:ext cx="244279" cy="171997"/>
          </a:xfrm>
          <a:prstGeom prst="rect">
            <a:avLst/>
          </a:prstGeom>
        </p:spPr>
      </p:pic>
      <p:sp>
        <p:nvSpPr>
          <p:cNvPr id="14" name="CuadroTexto 13"/>
          <p:cNvSpPr txBox="1"/>
          <p:nvPr userDrawn="1"/>
        </p:nvSpPr>
        <p:spPr>
          <a:xfrm>
            <a:off x="-2517" y="6545136"/>
            <a:ext cx="10082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Transversal 3 C N. 49-02 Bogotá, Colombia - Conmutador (57 1) 3486868 - 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www.hospitalmilitarcentral.gov.co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                Hospital Militar Central Colombia          @HOSMILC</a:t>
            </a:r>
            <a:r>
              <a:rPr kumimoji="0" lang="es-CO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" name="Imagen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05" y="6592857"/>
            <a:ext cx="188124" cy="18812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05" y="6576902"/>
            <a:ext cx="188124" cy="18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0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65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D13F948-0293-CA40-9CA2-7FB3DC0F85F8}"/>
              </a:ext>
            </a:extLst>
          </p:cNvPr>
          <p:cNvSpPr/>
          <p:nvPr/>
        </p:nvSpPr>
        <p:spPr>
          <a:xfrm>
            <a:off x="0" y="719328"/>
            <a:ext cx="12192000" cy="6138672"/>
          </a:xfrm>
          <a:prstGeom prst="rect">
            <a:avLst/>
          </a:prstGeom>
          <a:solidFill>
            <a:srgbClr val="0066D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Google Shape;126;p20">
            <a:extLst>
              <a:ext uri="{FF2B5EF4-FFF2-40B4-BE49-F238E27FC236}">
                <a16:creationId xmlns:a16="http://schemas.microsoft.com/office/drawing/2014/main" id="{F9DF2969-EE29-3E40-B133-CC36F242540F}"/>
              </a:ext>
            </a:extLst>
          </p:cNvPr>
          <p:cNvSpPr txBox="1">
            <a:spLocks/>
          </p:cNvSpPr>
          <p:nvPr/>
        </p:nvSpPr>
        <p:spPr>
          <a:xfrm>
            <a:off x="3543420" y="3292338"/>
            <a:ext cx="5127000" cy="715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800"/>
              </a:spcBef>
              <a:buClr>
                <a:srgbClr val="0054BC"/>
              </a:buClr>
              <a:buSzPts val="2100"/>
              <a:buNone/>
            </a:pPr>
            <a:endParaRPr lang="es-ES" sz="1500" dirty="0">
              <a:solidFill>
                <a:srgbClr val="FFFFFF"/>
              </a:solidFill>
              <a:latin typeface="Bookman Old Style" panose="02050604050505020204" pitchFamily="18" charset="0"/>
              <a:ea typeface="Work Sans SemiBold"/>
              <a:cs typeface="Work Sans SemiBold"/>
              <a:sym typeface="Work Sans SemiBold"/>
            </a:endParaRPr>
          </a:p>
        </p:txBody>
      </p:sp>
      <p:sp>
        <p:nvSpPr>
          <p:cNvPr id="4" name="Google Shape;127;p20">
            <a:extLst>
              <a:ext uri="{FF2B5EF4-FFF2-40B4-BE49-F238E27FC236}">
                <a16:creationId xmlns:a16="http://schemas.microsoft.com/office/drawing/2014/main" id="{893AFF93-3D4C-784F-A939-512ABD32883E}"/>
              </a:ext>
            </a:extLst>
          </p:cNvPr>
          <p:cNvSpPr txBox="1">
            <a:spLocks/>
          </p:cNvSpPr>
          <p:nvPr/>
        </p:nvSpPr>
        <p:spPr>
          <a:xfrm>
            <a:off x="2186247" y="1879671"/>
            <a:ext cx="6874625" cy="139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s-CO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Work Sans Light"/>
              </a:rPr>
              <a:t>AVANCE PLANES DE MEJORAMIENTO</a:t>
            </a:r>
            <a:endParaRPr lang="es-CO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Google Shape;127;p20">
            <a:extLst>
              <a:ext uri="{FF2B5EF4-FFF2-40B4-BE49-F238E27FC236}">
                <a16:creationId xmlns:a16="http://schemas.microsoft.com/office/drawing/2014/main" id="{893AFF93-3D4C-784F-A939-512ABD32883E}"/>
              </a:ext>
            </a:extLst>
          </p:cNvPr>
          <p:cNvSpPr txBox="1">
            <a:spLocks/>
          </p:cNvSpPr>
          <p:nvPr/>
        </p:nvSpPr>
        <p:spPr>
          <a:xfrm>
            <a:off x="1762540" y="3738035"/>
            <a:ext cx="7924799" cy="139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  <a:buSzPts val="1400"/>
            </a:pPr>
            <a:endParaRPr lang="es-C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SzPts val="1400"/>
            </a:pPr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Corte 20 de mayo 2020</a:t>
            </a:r>
          </a:p>
        </p:txBody>
      </p:sp>
    </p:spTree>
    <p:extLst>
      <p:ext uri="{BB962C8B-B14F-4D97-AF65-F5344CB8AC3E}">
        <p14:creationId xmlns:p14="http://schemas.microsoft.com/office/powerpoint/2010/main" val="2049662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graphicFrame>
        <p:nvGraphicFramePr>
          <p:cNvPr id="23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162275"/>
              </p:ext>
            </p:extLst>
          </p:nvPr>
        </p:nvGraphicFramePr>
        <p:xfrm>
          <a:off x="1080655" y="4788941"/>
          <a:ext cx="3241815" cy="76053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241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80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CUMPLIMIENTO A 20 DE MAYO 2020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1" marR="91431" marT="34309" marB="34309" horzOverflow="overflow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/>
                        <a:t>30 %</a:t>
                      </a:r>
                      <a:endParaRPr lang="es-CO" sz="16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34309" marB="3430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1 Diagrama"/>
          <p:cNvGraphicFramePr/>
          <p:nvPr>
            <p:extLst>
              <p:ext uri="{D42A27DB-BD31-4B8C-83A1-F6EECF244321}">
                <p14:modId xmlns:p14="http://schemas.microsoft.com/office/powerpoint/2010/main" val="1126435306"/>
              </p:ext>
            </p:extLst>
          </p:nvPr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657" y="1228208"/>
            <a:ext cx="5705099" cy="31100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3746" y="1228208"/>
            <a:ext cx="5461889" cy="247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0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18411"/>
              </p:ext>
            </p:extLst>
          </p:nvPr>
        </p:nvGraphicFramePr>
        <p:xfrm>
          <a:off x="728870" y="742122"/>
          <a:ext cx="10906538" cy="5474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103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390826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82732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1241180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715819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3829878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965738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o Servicio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Hallazgos</a:t>
                      </a:r>
                      <a:r>
                        <a:rPr lang="es-CO" baseline="0" dirty="0"/>
                        <a:t> en el PM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de</a:t>
                      </a:r>
                      <a:r>
                        <a:rPr lang="es-CO" baseline="0" dirty="0"/>
                        <a:t> Acciones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09014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de Almacenes y Bienes Activos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r>
                        <a:rPr lang="es-CO" dirty="0"/>
                        <a:t>4</a:t>
                      </a:r>
                      <a:r>
                        <a:rPr lang="es-CO" baseline="0" dirty="0"/>
                        <a:t> cumplidas</a:t>
                      </a:r>
                    </a:p>
                    <a:p>
                      <a:r>
                        <a:rPr lang="es-CO" baseline="0" dirty="0"/>
                        <a:t>14 en desarrollo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6 metas próximas a vencer: 30 de junio/2020.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O" b="1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s-CO" b="1" dirty="0"/>
                        <a:t>Hallazgo</a:t>
                      </a:r>
                      <a:r>
                        <a:rPr lang="es-CO" b="1" baseline="0" dirty="0"/>
                        <a:t>9-acción1-meta3:</a:t>
                      </a:r>
                      <a:r>
                        <a:rPr lang="es-CO" baseline="0" dirty="0"/>
                        <a:t>Actualizar el procedimiento AB-ACFI-PR-01 equipo Ingreso de bienes activos de propiedad planta y equipo.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s-CO" b="1" baseline="0" dirty="0"/>
                        <a:t>Hallazgo10-acción1meta1:</a:t>
                      </a:r>
                      <a:r>
                        <a:rPr lang="es-CO" b="0" baseline="0" dirty="0"/>
                        <a:t>Actualizar el procedimiento AB-ACFI-PR-04 Gestión en caso de pérdida o daño de bienes de propiedad 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b="1" baseline="0" dirty="0"/>
                        <a:t>Hallazgo 1-acción1-meta11:</a:t>
                      </a:r>
                      <a:r>
                        <a:rPr lang="es-CO" b="0" baseline="0" dirty="0"/>
                        <a:t>  Presentar 3 informes sobre mesas de trabajo sobre códigos de bienes y servicios que se van a incluir en cada proceso de contratación.</a:t>
                      </a:r>
                      <a:endParaRPr lang="es-CO" b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79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130298"/>
              </p:ext>
            </p:extLst>
          </p:nvPr>
        </p:nvGraphicFramePr>
        <p:xfrm>
          <a:off x="543339" y="742122"/>
          <a:ext cx="11092068" cy="5474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218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126434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378226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4943059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965738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o Servicio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Hallazgos</a:t>
                      </a:r>
                      <a:r>
                        <a:rPr lang="es-CO" baseline="0" dirty="0"/>
                        <a:t> en el PM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de</a:t>
                      </a:r>
                      <a:r>
                        <a:rPr lang="es-CO" baseline="0" dirty="0"/>
                        <a:t> Acciones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09014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de Almacenes y Bienes Activos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endParaRPr lang="es-CO" dirty="0"/>
                    </a:p>
                    <a:p>
                      <a:r>
                        <a:rPr lang="es-CO" dirty="0"/>
                        <a:t>4</a:t>
                      </a:r>
                      <a:r>
                        <a:rPr lang="es-CO" baseline="0" dirty="0"/>
                        <a:t> cumplidas</a:t>
                      </a:r>
                    </a:p>
                    <a:p>
                      <a:r>
                        <a:rPr lang="es-CO" baseline="0" dirty="0"/>
                        <a:t>14 en desarrollo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b="1" baseline="0" dirty="0"/>
                        <a:t>Hallazgo </a:t>
                      </a:r>
                      <a:r>
                        <a:rPr lang="es-CO" b="0" baseline="0" dirty="0"/>
                        <a:t>2-acción1-meta1: 1 soporte sobre mesa de trabajo realizada con los intervinientes en el desarrollo de los procesos contractuales, con el fin de establecer códigos únicos para cada uno de los bienes a adquirir.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b="1" baseline="0" dirty="0"/>
                        <a:t>Hallazgo 2-acción1-meta2: </a:t>
                      </a:r>
                      <a:r>
                        <a:rPr lang="es-CO" b="0" baseline="0" dirty="0"/>
                        <a:t>1 listado sobre depuración de códigos establecidos para los bienes de consumo con el fin de evitar duplicidad y minimizar errores en el ingreso al almacén.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b="1" baseline="0" dirty="0"/>
                        <a:t>Hallazgo 3-acción1-meta1:</a:t>
                      </a:r>
                      <a:r>
                        <a:rPr lang="es-CO" b="0" baseline="0" dirty="0"/>
                        <a:t>Socializar al personal de los almacenes los procedimientos "Ingreso de elementos y almacenamiento "y “Creación y actualización de códigos para la adquisición de obras bienes y servicios” haciendo énfasis en los puntos de control establecidos.</a:t>
                      </a:r>
                      <a:endParaRPr lang="es-CO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03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619436"/>
              </p:ext>
            </p:extLst>
          </p:nvPr>
        </p:nvGraphicFramePr>
        <p:xfrm>
          <a:off x="1113906" y="1033156"/>
          <a:ext cx="10299468" cy="452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998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516892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22466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1172094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443644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3793374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86557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o Servicio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Hallazgos</a:t>
                      </a:r>
                      <a:r>
                        <a:rPr lang="es-CO" baseline="0" dirty="0"/>
                        <a:t> en el PM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de</a:t>
                      </a:r>
                      <a:r>
                        <a:rPr lang="es-CO" baseline="0" dirty="0"/>
                        <a:t> Acciones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2423595"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Gestión de Contratos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baseline="0" dirty="0"/>
                    </a:p>
                    <a:p>
                      <a:endParaRPr lang="es-CO" baseline="0" dirty="0"/>
                    </a:p>
                    <a:p>
                      <a:endParaRPr lang="es-CO" baseline="0" dirty="0"/>
                    </a:p>
                    <a:p>
                      <a:r>
                        <a:rPr lang="es-CO" baseline="0" dirty="0"/>
                        <a:t>6 cumplidas</a:t>
                      </a:r>
                    </a:p>
                    <a:p>
                      <a:r>
                        <a:rPr lang="es-CO" baseline="0" dirty="0"/>
                        <a:t>15 en desarrollo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2 metas próximas a vencer: 30 de junio/2020.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b="1" baseline="0" dirty="0"/>
                        <a:t>Hallazgo 1-acción1-meta2: </a:t>
                      </a:r>
                      <a:r>
                        <a:rPr lang="es-CO" b="0" baseline="0" dirty="0"/>
                        <a:t>6 informes para verificar que los contratos de suministros en donde se presenten necesidades de incluir nuevos bienes, cumplan la ruta de actividades establecidas por la Circular 017/2019. 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b="1" baseline="0" dirty="0"/>
                        <a:t>Hallazgo 1-acción1-meta5: </a:t>
                      </a:r>
                      <a:r>
                        <a:rPr lang="es-CO" b="0" baseline="0" dirty="0"/>
                        <a:t>2 evaluaciones de la adherencia al proceso de estructuración de los procesos de contratación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67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867027"/>
              </p:ext>
            </p:extLst>
          </p:nvPr>
        </p:nvGraphicFramePr>
        <p:xfrm>
          <a:off x="1113906" y="1033160"/>
          <a:ext cx="10299468" cy="523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79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313411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22466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1105593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695796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3607723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88233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o Servicio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Hallazgos</a:t>
                      </a:r>
                      <a:r>
                        <a:rPr lang="es-CO" baseline="0" dirty="0"/>
                        <a:t> en el PM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de</a:t>
                      </a:r>
                      <a:r>
                        <a:rPr lang="es-CO" baseline="0" dirty="0"/>
                        <a:t> Acciones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1484070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Unidad de Cuentas</a:t>
                      </a:r>
                      <a:r>
                        <a:rPr lang="es-CO" baseline="0" dirty="0"/>
                        <a:t> Hospitalarias y Facturación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endParaRPr lang="es-CO" baseline="0" dirty="0"/>
                    </a:p>
                    <a:p>
                      <a:r>
                        <a:rPr lang="es-CO" baseline="0" dirty="0"/>
                        <a:t>1 cumplida</a:t>
                      </a:r>
                    </a:p>
                    <a:p>
                      <a:r>
                        <a:rPr lang="es-CO" baseline="0" dirty="0"/>
                        <a:t>12 en desarrollo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Metas</a:t>
                      </a:r>
                      <a:r>
                        <a:rPr lang="es-CO" baseline="0" dirty="0"/>
                        <a:t> con fecha de terminación diciembre 31/2020, marzo y junio 30/2021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  <a:tr h="2735231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Unidad de Informática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baseline="0" dirty="0"/>
                    </a:p>
                    <a:p>
                      <a:endParaRPr lang="es-CO" baseline="0" dirty="0"/>
                    </a:p>
                    <a:p>
                      <a:endParaRPr lang="es-CO" baseline="0" dirty="0"/>
                    </a:p>
                    <a:p>
                      <a:r>
                        <a:rPr lang="es-CO" baseline="0" dirty="0"/>
                        <a:t>1 cumplida</a:t>
                      </a:r>
                    </a:p>
                    <a:p>
                      <a:r>
                        <a:rPr lang="es-CO" baseline="0" dirty="0"/>
                        <a:t>5 en desarrollo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Metas</a:t>
                      </a:r>
                      <a:r>
                        <a:rPr lang="es-CO" baseline="0" dirty="0"/>
                        <a:t> con fecha de terminación diciembre 31/2020.</a:t>
                      </a:r>
                    </a:p>
                    <a:p>
                      <a:pPr algn="just"/>
                      <a:r>
                        <a:rPr lang="es-CO" baseline="0" dirty="0"/>
                        <a:t>Se han adelantado mesas de trabajo con la Unidad de Farmacia para implementar control sistematizado de medicamentos de alto costo.</a:t>
                      </a:r>
                    </a:p>
                    <a:p>
                      <a:pPr algn="just"/>
                      <a:endParaRPr lang="es-CO" baseline="0" dirty="0"/>
                    </a:p>
                    <a:p>
                      <a:pPr algn="just"/>
                      <a:r>
                        <a:rPr lang="es-CO" baseline="0" dirty="0"/>
                        <a:t>Se reportará informe de avance a la CGR de acuerdo con las recomendaciones  de la OCIN.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4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053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974287"/>
              </p:ext>
            </p:extLst>
          </p:nvPr>
        </p:nvGraphicFramePr>
        <p:xfrm>
          <a:off x="894160" y="872838"/>
          <a:ext cx="10519214" cy="5423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45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341433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44281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1129182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731977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3684696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851324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o Servicio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Hallazgos</a:t>
                      </a:r>
                      <a:r>
                        <a:rPr lang="es-CO" baseline="0" dirty="0"/>
                        <a:t> en el PM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de</a:t>
                      </a:r>
                      <a:r>
                        <a:rPr lang="es-CO" baseline="0" dirty="0"/>
                        <a:t> Acciones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2894502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Unidad de Farmacia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endParaRPr lang="es-CO" baseline="0" dirty="0"/>
                    </a:p>
                    <a:p>
                      <a:r>
                        <a:rPr lang="es-CO" baseline="0" dirty="0"/>
                        <a:t>9 en desarrollo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Metas</a:t>
                      </a:r>
                      <a:r>
                        <a:rPr lang="es-CO" baseline="0" dirty="0"/>
                        <a:t> con fecha de terminación diciembre 31/2020.</a:t>
                      </a:r>
                    </a:p>
                    <a:p>
                      <a:pPr algn="just"/>
                      <a:r>
                        <a:rPr lang="es-CO" baseline="0" dirty="0"/>
                        <a:t>Se han adelantado mesas de trabajo con la Unidad de Informática para implementar control sistematizado de medicamentos de alto costo.</a:t>
                      </a:r>
                    </a:p>
                    <a:p>
                      <a:pPr algn="just"/>
                      <a:endParaRPr lang="es-CO" baseline="0" dirty="0"/>
                    </a:p>
                    <a:p>
                      <a:pPr algn="just"/>
                      <a:r>
                        <a:rPr lang="es-CO" baseline="0" dirty="0"/>
                        <a:t>Se reportará informe de avance a la CGR de acuerdo con las recomendaciones  de la OCIN.</a:t>
                      </a:r>
                      <a:endParaRPr lang="es-CO" dirty="0"/>
                    </a:p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  <a:tr h="1399751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Subdirección Médica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aseline="0" dirty="0"/>
                        <a:t>7 en desarrollo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Metas</a:t>
                      </a:r>
                      <a:r>
                        <a:rPr lang="es-CO" baseline="0" dirty="0"/>
                        <a:t> con fecha de terminación diciembre 31/2020.</a:t>
                      </a:r>
                    </a:p>
                    <a:p>
                      <a:pPr algn="just"/>
                      <a:endParaRPr lang="es-CO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4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81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CONTRALORÍA GENERAL DE LA REPÚBLICA (CGR)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975765"/>
              </p:ext>
            </p:extLst>
          </p:nvPr>
        </p:nvGraphicFramePr>
        <p:xfrm>
          <a:off x="894160" y="872838"/>
          <a:ext cx="10519214" cy="5547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222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287856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44281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1129182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731977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3684696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842576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o Servicio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Hallazgos</a:t>
                      </a:r>
                      <a:r>
                        <a:rPr lang="es-CO" baseline="0" dirty="0"/>
                        <a:t> en el PM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de</a:t>
                      </a:r>
                      <a:r>
                        <a:rPr lang="es-CO" baseline="0" dirty="0"/>
                        <a:t> Acciones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1095349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Administración de Personal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endParaRPr lang="es-CO" baseline="0" dirty="0"/>
                    </a:p>
                    <a:p>
                      <a:r>
                        <a:rPr lang="es-CO" baseline="0" dirty="0"/>
                        <a:t> 1 en desarrollo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r>
                        <a:rPr lang="es-CO" dirty="0"/>
                        <a:t>Metas</a:t>
                      </a:r>
                      <a:r>
                        <a:rPr lang="es-CO" baseline="0" dirty="0"/>
                        <a:t> con fecha de terminación diciembre 31/2020.</a:t>
                      </a:r>
                    </a:p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  <a:tr h="1095349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Equipo Biomédico</a:t>
                      </a:r>
                      <a:r>
                        <a:rPr lang="es-CO" baseline="0" dirty="0"/>
                        <a:t>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aseline="0" dirty="0"/>
                        <a:t> 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aseline="0" dirty="0"/>
                        <a:t>1 en desarrollo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Metas</a:t>
                      </a:r>
                      <a:r>
                        <a:rPr lang="es-CO" baseline="0" dirty="0"/>
                        <a:t> con fecha de terminación diciembre 31/2020.</a:t>
                      </a:r>
                    </a:p>
                    <a:p>
                      <a:pPr algn="just"/>
                      <a:endParaRPr lang="es-CO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45636"/>
                  </a:ext>
                </a:extLst>
              </a:tr>
              <a:tr h="1095349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Área</a:t>
                      </a:r>
                      <a:r>
                        <a:rPr lang="es-CO" baseline="0" dirty="0"/>
                        <a:t> de Mantenimiento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  <a:p>
                      <a:r>
                        <a:rPr lang="es-CO" dirty="0"/>
                        <a:t>1 cumplida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baseline="0" dirty="0"/>
                        <a:t>Se verificará efectividad de las acciones y metas en el marco de los programas y seguimientos de la Oficina de Control Interno.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87060"/>
                  </a:ext>
                </a:extLst>
              </a:tr>
              <a:tr h="1066831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Oficina Control Disciplinario Interno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baseline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aseline="0" dirty="0"/>
                        <a:t>1 en desarrollo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Meta</a:t>
                      </a:r>
                      <a:r>
                        <a:rPr lang="es-CO" baseline="0" dirty="0"/>
                        <a:t> con fecha de terminación diciembre 31/2020.</a:t>
                      </a:r>
                    </a:p>
                    <a:p>
                      <a:pPr algn="just"/>
                      <a:endParaRPr lang="es-CO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31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670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graphicFrame>
        <p:nvGraphicFramePr>
          <p:cNvPr id="23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535956"/>
              </p:ext>
            </p:extLst>
          </p:nvPr>
        </p:nvGraphicFramePr>
        <p:xfrm>
          <a:off x="2071802" y="4821382"/>
          <a:ext cx="3621350" cy="70306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62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7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CUMPLIMIENTO A 20 DE MAYO 2020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1" marR="91431" marT="34309" marB="34309" horzOverflow="overflow"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/>
                        <a:t>67 %</a:t>
                      </a:r>
                      <a:endParaRPr lang="es-CO" sz="16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1431" marR="91431" marT="34309" marB="3430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112" y="871290"/>
            <a:ext cx="6822015" cy="3718882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6388502" y="4858050"/>
            <a:ext cx="3444583" cy="629732"/>
            <a:chOff x="14435" y="0"/>
            <a:chExt cx="3444583" cy="62973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Cheurón 6"/>
            <p:cNvSpPr/>
            <p:nvPr/>
          </p:nvSpPr>
          <p:spPr>
            <a:xfrm>
              <a:off x="14435" y="0"/>
              <a:ext cx="3444583" cy="629732"/>
            </a:xfrm>
            <a:prstGeom prst="chevro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sp3d contourW="19050" prstMaterial="metal">
              <a:bevelT w="88900" h="203200"/>
              <a:bevelB w="165100" h="254000"/>
            </a:sp3d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8" name="Cheurón 4"/>
            <p:cNvSpPr txBox="1"/>
            <p:nvPr/>
          </p:nvSpPr>
          <p:spPr>
            <a:xfrm>
              <a:off x="329301" y="0"/>
              <a:ext cx="2814851" cy="6297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CO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EN DESARROLLO</a:t>
              </a:r>
              <a:endParaRPr lang="es-CO" sz="1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620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910876"/>
              </p:ext>
            </p:extLst>
          </p:nvPr>
        </p:nvGraphicFramePr>
        <p:xfrm>
          <a:off x="822961" y="756459"/>
          <a:ext cx="10748356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656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060174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980661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232452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4865717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76525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o Servicio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Hallazgos</a:t>
                      </a:r>
                      <a:r>
                        <a:rPr lang="es-CO" sz="1600" baseline="0" dirty="0"/>
                        <a:t> en el PM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de</a:t>
                      </a:r>
                      <a:r>
                        <a:rPr lang="es-CO" sz="1600" baseline="0" dirty="0"/>
                        <a:t> Acciones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61033"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de almacenes y bienes activos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r>
                        <a:rPr lang="es-CO" sz="1600" dirty="0"/>
                        <a:t>15</a:t>
                      </a:r>
                      <a:r>
                        <a:rPr lang="es-CO" sz="1600" baseline="0" dirty="0"/>
                        <a:t> cumplidas</a:t>
                      </a:r>
                    </a:p>
                    <a:p>
                      <a:r>
                        <a:rPr lang="es-CO" sz="1600" baseline="0" dirty="0"/>
                        <a:t>6 en desarrollo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/>
                        <a:t>6 metas próximas a vencer: 30 de junio/2020.</a:t>
                      </a:r>
                    </a:p>
                    <a:p>
                      <a:endParaRPr lang="es-CO" sz="160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dirty="0"/>
                        <a:t>Hallazgo</a:t>
                      </a:r>
                      <a:r>
                        <a:rPr lang="es-CO" sz="1600" b="1" baseline="0" dirty="0"/>
                        <a:t> 10-acción1-meta3:</a:t>
                      </a:r>
                      <a:r>
                        <a:rPr lang="es-CO" sz="1600" b="0" baseline="0" dirty="0"/>
                        <a:t>soportes sobre mesas de trabajo realizadas con los intervinientes en el desarrollo de los procesos contractuales, con el fin de establecer códigos únicos para cada uno de los bienes a adquirir.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CO" sz="1600" b="1" baseline="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baseline="0" dirty="0"/>
                        <a:t>Hallazgo 12-acción1-meta1: </a:t>
                      </a:r>
                      <a:r>
                        <a:rPr lang="es-CO" sz="1600" b="0" i="0" baseline="0" dirty="0"/>
                        <a:t>7 informes sobre el resultado de mesas de trabajo realizadas </a:t>
                      </a:r>
                      <a:r>
                        <a:rPr lang="es-CO" sz="1600" b="0" baseline="0" dirty="0"/>
                        <a:t>con los intervinientes en el desarrollo de los procesos contractuales, con el fin de establecer códigos únicos para cada uno de los bienes a adquirir.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CO" sz="1600" b="1" baseline="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baseline="0" dirty="0"/>
                        <a:t>Hallazgo 12-acción1-meta2: </a:t>
                      </a:r>
                      <a:r>
                        <a:rPr lang="es-CO" sz="1600" b="0" baseline="0" dirty="0"/>
                        <a:t>Capacitar con respecto al manual e Interventoría a los supervisores de los contratos del Área  Mantenimiento (haciendo énfasis en que solo se puede solicitar los materiales o elementos establecidos con los códigos y precios del contrato)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600" b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56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978909"/>
              </p:ext>
            </p:extLst>
          </p:nvPr>
        </p:nvGraphicFramePr>
        <p:xfrm>
          <a:off x="822961" y="756459"/>
          <a:ext cx="10748356" cy="538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656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060174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980661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232452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4865717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76525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o Servicio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Hallazgos</a:t>
                      </a:r>
                      <a:r>
                        <a:rPr lang="es-CO" sz="1600" baseline="0" dirty="0"/>
                        <a:t> en el PM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de</a:t>
                      </a:r>
                      <a:r>
                        <a:rPr lang="es-CO" sz="1600" baseline="0" dirty="0"/>
                        <a:t> Acciones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61033"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de almacenes y bienes activos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r>
                        <a:rPr lang="es-CO" sz="1600" dirty="0"/>
                        <a:t>15</a:t>
                      </a:r>
                      <a:r>
                        <a:rPr lang="es-CO" sz="1600" baseline="0" dirty="0"/>
                        <a:t> cumplidas</a:t>
                      </a:r>
                    </a:p>
                    <a:p>
                      <a:r>
                        <a:rPr lang="es-CO" sz="1600" baseline="0" dirty="0"/>
                        <a:t>6 en desarrollo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/>
                        <a:t>6 metas próximas a vencer: 30 de junio/2020.</a:t>
                      </a:r>
                    </a:p>
                    <a:p>
                      <a:endParaRPr lang="es-CO" sz="160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baseline="0" dirty="0"/>
                        <a:t>Hallazgo 12-acción1-meta3: </a:t>
                      </a:r>
                      <a:r>
                        <a:rPr lang="es-CO" sz="1600" b="0" baseline="0" dirty="0"/>
                        <a:t>8 informes para realizar la notificación de designación como supervisor para la recepción de bienes y realizar los cambios de supervisor por ausencia del titular. 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600" b="1" baseline="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baseline="0" dirty="0"/>
                        <a:t>Hallazgo 13-acción1-meta2: </a:t>
                      </a:r>
                      <a:r>
                        <a:rPr lang="es-CO" sz="1600" b="0" baseline="0" dirty="0"/>
                        <a:t>7 selectivas con el supervisor de los insumos almacenados y archivar los soportes en una carpeta destinada para tal fin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600" b="1" baseline="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baseline="0" dirty="0"/>
                        <a:t>Hallazgo 16-acción1-meta2: </a:t>
                      </a:r>
                      <a:r>
                        <a:rPr lang="es-CO" sz="1600" b="0" baseline="0" dirty="0"/>
                        <a:t>7 informes de selectivas con el supervisor de los insumos almacenados y archivar los soportes en una carpeta destinada para tal fin.</a:t>
                      </a:r>
                      <a:endParaRPr lang="es-CO" sz="1600" b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600" b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05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111909"/>
              </p:ext>
            </p:extLst>
          </p:nvPr>
        </p:nvGraphicFramePr>
        <p:xfrm>
          <a:off x="822961" y="756459"/>
          <a:ext cx="10748356" cy="538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656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060174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980661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232452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4865717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76525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o Servicio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Hallazgos</a:t>
                      </a:r>
                      <a:r>
                        <a:rPr lang="es-CO" sz="1600" baseline="0" dirty="0"/>
                        <a:t> en el PM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de</a:t>
                      </a:r>
                      <a:r>
                        <a:rPr lang="es-CO" sz="1600" baseline="0" dirty="0"/>
                        <a:t> Acciones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61033"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Gestión Contratos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endParaRPr lang="es-CO" sz="1600" dirty="0"/>
                    </a:p>
                    <a:p>
                      <a:r>
                        <a:rPr lang="es-CO" sz="1600" dirty="0"/>
                        <a:t>1 </a:t>
                      </a:r>
                      <a:r>
                        <a:rPr lang="es-CO" sz="1600" baseline="0" dirty="0"/>
                        <a:t>en desarrollo</a:t>
                      </a:r>
                    </a:p>
                    <a:p>
                      <a:endParaRPr lang="es-CO" sz="1600" baseline="0" dirty="0"/>
                    </a:p>
                    <a:p>
                      <a:r>
                        <a:rPr lang="es-CO" sz="1600" baseline="0" dirty="0"/>
                        <a:t>1 cumplida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/>
                        <a:t>1 meta próximas a vencer: 30 de junio/2020.</a:t>
                      </a:r>
                    </a:p>
                    <a:p>
                      <a:endParaRPr lang="es-CO" sz="160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600" b="1" baseline="0" dirty="0"/>
                        <a:t>Hallazgo 12-acción1-meta3: </a:t>
                      </a:r>
                      <a:r>
                        <a:rPr lang="es-CO" sz="1600" b="0" baseline="0" dirty="0"/>
                        <a:t>8 informes para realizar la notificación de designación como supervisor para la recepción de bienes y realizar los cambios de supervisor por ausencia del titular. 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600" b="1" baseline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600" b="1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588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986995"/>
              </p:ext>
            </p:extLst>
          </p:nvPr>
        </p:nvGraphicFramePr>
        <p:xfrm>
          <a:off x="822961" y="756458"/>
          <a:ext cx="10865457" cy="522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678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262812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78655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951082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715167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4095063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662605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o Servicio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Hallazgos</a:t>
                      </a:r>
                      <a:r>
                        <a:rPr lang="es-CO" sz="1600" baseline="0" dirty="0"/>
                        <a:t> en el PM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de</a:t>
                      </a:r>
                      <a:r>
                        <a:rPr lang="es-CO" sz="1600" baseline="0" dirty="0"/>
                        <a:t> Acciones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57666"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Unidad de Apoyo Logístico-Área de Mantenimiento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baseline="0" dirty="0"/>
                        <a:t>10 cumplidas</a:t>
                      </a:r>
                    </a:p>
                    <a:p>
                      <a:r>
                        <a:rPr lang="es-CO" sz="1600" baseline="0" dirty="0"/>
                        <a:t>9 en desarrollo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9 metas próximas a vencer: 30 de junio/2020.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s-CO" sz="1400" b="1" dirty="0"/>
                        <a:t>Hallazgo</a:t>
                      </a:r>
                      <a:r>
                        <a:rPr lang="es-CO" sz="1400" b="1" baseline="0" dirty="0"/>
                        <a:t> 5-acción1-meta2: </a:t>
                      </a:r>
                      <a:r>
                        <a:rPr lang="es-CO" sz="1400" b="0" baseline="0" dirty="0"/>
                        <a:t>Verificar que los contratos de suministros en donde se presenten necesidades de incluir nuevos bienes, cumplan la ruta de actividades establecida por la Circular 017/2019. 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O" sz="1400" b="1" baseline="0" dirty="0"/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s-CO" sz="1400" b="1" baseline="0" dirty="0"/>
                        <a:t>Hallazgo 6-acción1-meta2: </a:t>
                      </a:r>
                      <a:r>
                        <a:rPr lang="es-CO" sz="1400" b="0" baseline="0" dirty="0"/>
                        <a:t>Evaluar la Adherencia al procedimiento Pautas de Trabajo Área de Talleres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s-CO" sz="1400" b="0" baseline="0" dirty="0"/>
                        <a:t>Equipo Industrial Código: IE-ATLL-PR-02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CO" sz="1400" b="1" baseline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1" baseline="0" dirty="0"/>
                        <a:t>Hallazgo 6-acción1-meta3: </a:t>
                      </a:r>
                      <a:r>
                        <a:rPr lang="es-CO" sz="1400" b="0" baseline="0" dirty="0"/>
                        <a:t>Registrar en la solicitud de elementos del almacén el numero de la orden de trabajo para llevar trazabilidad en la utilización de los elementos solicitados. 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400" b="1" baseline="0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1" baseline="0" dirty="0"/>
                        <a:t>Hallazgo 7-acción1-meta2: </a:t>
                      </a:r>
                      <a:r>
                        <a:rPr lang="es-CO" sz="1400" b="0" baseline="0" dirty="0"/>
                        <a:t>Evaluar la Adherencia al procedimiento Pautas de Trabajo Área de Talleres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0" baseline="0" dirty="0"/>
                        <a:t>Equipo Industrial Código: IE-ATLL-PR-02.</a:t>
                      </a:r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0" baseline="0" dirty="0"/>
                        <a:t> 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034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392577"/>
              </p:ext>
            </p:extLst>
          </p:nvPr>
        </p:nvGraphicFramePr>
        <p:xfrm>
          <a:off x="822961" y="756458"/>
          <a:ext cx="10865457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430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166192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967408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861392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205947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5102088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739692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Área</a:t>
                      </a:r>
                      <a:r>
                        <a:rPr lang="es-CO" sz="1600" baseline="0" dirty="0"/>
                        <a:t> o Servicio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Hallazgos</a:t>
                      </a:r>
                      <a:r>
                        <a:rPr lang="es-CO" sz="1600" baseline="0" dirty="0"/>
                        <a:t> en el PM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de</a:t>
                      </a:r>
                      <a:r>
                        <a:rPr lang="es-CO" sz="1600" baseline="0" dirty="0"/>
                        <a:t> Acciones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4520337"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Unidad de Apoyo Logístico-Área de Mantenimiento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  <a:p>
                      <a:pPr algn="ctr"/>
                      <a:r>
                        <a:rPr lang="es-CO" sz="16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baseline="0" dirty="0"/>
                        <a:t>10 cumplidas</a:t>
                      </a:r>
                    </a:p>
                    <a:p>
                      <a:r>
                        <a:rPr lang="es-CO" sz="1600" baseline="0" dirty="0"/>
                        <a:t>9 en desarrollo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0" baseline="0" dirty="0"/>
                        <a:t> </a:t>
                      </a:r>
                      <a:r>
                        <a:rPr lang="es-CO" sz="1400" b="1" baseline="0" dirty="0"/>
                        <a:t>Hallazgo 7-acción1-meta3</a:t>
                      </a:r>
                      <a:r>
                        <a:rPr lang="es-CO" sz="1400" b="0" baseline="0" dirty="0"/>
                        <a:t>: Registrar en la solicitud de elementos del almacén el numero de la orden de trabajo para llevar trazabilidad en la utilización de los elementos solicitados .Cantidad 9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400" b="1" baseline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1" baseline="0" dirty="0"/>
                        <a:t>Hallazgo 14-acción1-meta3: </a:t>
                      </a:r>
                      <a:r>
                        <a:rPr lang="es-CO" sz="1400" b="0" baseline="0" dirty="0"/>
                        <a:t>Registrar en la solicitud de elementos del almacén el numero de la orden de trabajo para llevar trazabilidad en la utilización de los elementos solicitados. Cantidad 10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400" b="1" baseline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1" baseline="0" dirty="0"/>
                        <a:t>Hallazgo 14-acción1-meta4: </a:t>
                      </a:r>
                      <a:r>
                        <a:rPr lang="es-CO" sz="1400" b="0" baseline="0" dirty="0"/>
                        <a:t>Llevar estadísticas de todos los  materiales solicitados al Almacén Bienes de Consumo. Cantidad 10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400" b="1" dirty="0"/>
                    </a:p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1" baseline="0" dirty="0"/>
                        <a:t>Hallazgo 15-acción1-meta3: </a:t>
                      </a:r>
                      <a:r>
                        <a:rPr lang="es-CO" sz="1400" b="0" baseline="0" dirty="0"/>
                        <a:t>Registrar en la solicitud de elementos del almacén el numero de la orden de trabajo para llevar trazabilidad en la utilización de los elementos solicitados . Cantidad 9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400" b="1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400" b="1" baseline="0" dirty="0"/>
                        <a:t>Hallazgo 15-acción1-meta4: </a:t>
                      </a:r>
                      <a:r>
                        <a:rPr lang="es-CO" sz="1400" b="0" baseline="0" dirty="0"/>
                        <a:t>Llevar estadísticas de todos los  materiales solicitados al Almacén Bienes de Consumo. Cantidad 10</a:t>
                      </a:r>
                      <a:endParaRPr lang="es-CO" sz="1600" b="0" dirty="0"/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88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 DE MEJORAMIENTO MINISTERIO DE DEFENSA</a:t>
            </a:r>
          </a:p>
        </p:txBody>
      </p:sp>
      <p:sp>
        <p:nvSpPr>
          <p:cNvPr id="28" name="Cheurón 4"/>
          <p:cNvSpPr txBox="1"/>
          <p:nvPr/>
        </p:nvSpPr>
        <p:spPr>
          <a:xfrm>
            <a:off x="894160" y="1033158"/>
            <a:ext cx="2988317" cy="51976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21336" rIns="21336" bIns="2133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s-CO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205128"/>
              </p:ext>
            </p:extLst>
          </p:nvPr>
        </p:nvGraphicFramePr>
        <p:xfrm>
          <a:off x="822961" y="756459"/>
          <a:ext cx="10748356" cy="3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681">
                  <a:extLst>
                    <a:ext uri="{9D8B030D-6E8A-4147-A177-3AD203B41FA5}">
                      <a16:colId xmlns:a16="http://schemas.microsoft.com/office/drawing/2014/main" val="2707929806"/>
                    </a:ext>
                  </a:extLst>
                </a:gridCol>
                <a:gridCol w="1249202">
                  <a:extLst>
                    <a:ext uri="{9D8B030D-6E8A-4147-A177-3AD203B41FA5}">
                      <a16:colId xmlns:a16="http://schemas.microsoft.com/office/drawing/2014/main" val="3912192931"/>
                    </a:ext>
                  </a:extLst>
                </a:gridCol>
                <a:gridCol w="1067030">
                  <a:extLst>
                    <a:ext uri="{9D8B030D-6E8A-4147-A177-3AD203B41FA5}">
                      <a16:colId xmlns:a16="http://schemas.microsoft.com/office/drawing/2014/main" val="2048941115"/>
                    </a:ext>
                  </a:extLst>
                </a:gridCol>
                <a:gridCol w="940832">
                  <a:extLst>
                    <a:ext uri="{9D8B030D-6E8A-4147-A177-3AD203B41FA5}">
                      <a16:colId xmlns:a16="http://schemas.microsoft.com/office/drawing/2014/main" val="773447925"/>
                    </a:ext>
                  </a:extLst>
                </a:gridCol>
                <a:gridCol w="1696682">
                  <a:extLst>
                    <a:ext uri="{9D8B030D-6E8A-4147-A177-3AD203B41FA5}">
                      <a16:colId xmlns:a16="http://schemas.microsoft.com/office/drawing/2014/main" val="3217690570"/>
                    </a:ext>
                  </a:extLst>
                </a:gridCol>
                <a:gridCol w="4050929">
                  <a:extLst>
                    <a:ext uri="{9D8B030D-6E8A-4147-A177-3AD203B41FA5}">
                      <a16:colId xmlns:a16="http://schemas.microsoft.com/office/drawing/2014/main" val="3316057117"/>
                    </a:ext>
                  </a:extLst>
                </a:gridCol>
              </a:tblGrid>
              <a:tr h="786323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Área</a:t>
                      </a:r>
                      <a:r>
                        <a:rPr lang="es-CO" sz="1800" baseline="0" dirty="0"/>
                        <a:t> o Servicio</a:t>
                      </a:r>
                      <a:endParaRPr lang="es-C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N° Hallazgos</a:t>
                      </a:r>
                      <a:r>
                        <a:rPr lang="es-CO" sz="1800" baseline="0" dirty="0"/>
                        <a:t> en el PM</a:t>
                      </a:r>
                      <a:endParaRPr lang="es-C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N° de</a:t>
                      </a:r>
                      <a:r>
                        <a:rPr lang="es-CO" sz="1800" baseline="0" dirty="0"/>
                        <a:t> Acciones</a:t>
                      </a:r>
                      <a:endParaRPr lang="es-C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N°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Estado de las Metas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31390"/>
                  </a:ext>
                </a:extLst>
              </a:tr>
              <a:tr h="2505200"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dirty="0"/>
                        <a:t>Unidad de</a:t>
                      </a:r>
                      <a:r>
                        <a:rPr lang="es-CO" sz="1800" baseline="0" dirty="0"/>
                        <a:t> Informática</a:t>
                      </a:r>
                      <a:endParaRPr lang="es-C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800" dirty="0"/>
                    </a:p>
                    <a:p>
                      <a:pPr algn="ctr"/>
                      <a:endParaRPr lang="es-CO" sz="1800" dirty="0"/>
                    </a:p>
                    <a:p>
                      <a:pPr algn="ctr"/>
                      <a:r>
                        <a:rPr lang="es-CO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800" dirty="0"/>
                    </a:p>
                    <a:p>
                      <a:pPr algn="ctr"/>
                      <a:endParaRPr lang="es-CO" sz="1800" dirty="0"/>
                    </a:p>
                    <a:p>
                      <a:pPr algn="ctr"/>
                      <a:r>
                        <a:rPr lang="es-CO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800" dirty="0"/>
                    </a:p>
                    <a:p>
                      <a:pPr algn="ctr"/>
                      <a:endParaRPr lang="es-CO" sz="1800" dirty="0"/>
                    </a:p>
                    <a:p>
                      <a:pPr algn="ctr"/>
                      <a:r>
                        <a:rPr lang="es-CO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1800" baseline="0" dirty="0"/>
                    </a:p>
                    <a:p>
                      <a:endParaRPr lang="es-CO" sz="1800" baseline="0" dirty="0"/>
                    </a:p>
                    <a:p>
                      <a:r>
                        <a:rPr lang="es-CO" sz="1800" baseline="0" dirty="0"/>
                        <a:t>4 cumplidas</a:t>
                      </a:r>
                    </a:p>
                    <a:p>
                      <a:endParaRPr lang="es-C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aseline="0" dirty="0"/>
                        <a:t>Se verificará efectividad de las acciones y metas en el marco de los programas y seguimientos de la Oficina de Control Interno.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4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259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721040"/>
              </p:ext>
            </p:extLst>
          </p:nvPr>
        </p:nvGraphicFramePr>
        <p:xfrm>
          <a:off x="2032000" y="719665"/>
          <a:ext cx="8127999" cy="52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Prótesis y Amputados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4425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Anestesia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14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Central de esterilización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Programación salas de cirugía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Ginecología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8762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Hospitalización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867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Electrofisiología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44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11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40025"/>
              </p:ext>
            </p:extLst>
          </p:nvPr>
        </p:nvGraphicFramePr>
        <p:xfrm>
          <a:off x="2032000" y="719665"/>
          <a:ext cx="8127999" cy="52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Cuidado Critico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4425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Nutrición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14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Enfermería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Consulta externa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SIIF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8762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Infraestructura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867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Unidad de farmacia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44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899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052414"/>
              </p:ext>
            </p:extLst>
          </p:nvPr>
        </p:nvGraphicFramePr>
        <p:xfrm>
          <a:off x="2032000" y="719665"/>
          <a:ext cx="8127999" cy="52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Régimen Interno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4425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Admisiones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14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Nómina y prestaciones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Archivo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Equipo Médico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8762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Transportes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867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Seguridad y salud en el trabajo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44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32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128164"/>
              </p:ext>
            </p:extLst>
          </p:nvPr>
        </p:nvGraphicFramePr>
        <p:xfrm>
          <a:off x="2032000" y="719665"/>
          <a:ext cx="8127999" cy="52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Ekogui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Ninguna</a:t>
                      </a:r>
                    </a:p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4425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Oficina Asesora Jurídica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5837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Planeación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14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Control Interno Contable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Imprenta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Control Interno Disciplinario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8762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Gestión contratos vigencia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Ninguna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86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092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194796"/>
              </p:ext>
            </p:extLst>
          </p:nvPr>
        </p:nvGraphicFramePr>
        <p:xfrm>
          <a:off x="1571105" y="719665"/>
          <a:ext cx="8588895" cy="487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2965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862965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2862965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Formación en salud</a:t>
                      </a:r>
                    </a:p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100%</a:t>
                      </a:r>
                    </a:p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Ninguna</a:t>
                      </a:r>
                    </a:p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44253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Ética y Buen 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1</a:t>
                      </a:r>
                      <a:r>
                        <a:rPr lang="es-CO" baseline="0" dirty="0"/>
                        <a:t> acción con fecha de vencimiento 30 de junio 2020. Relacionada con la aprobación del Procedimiento Gestión Ética Integridad y Humanización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1489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Seguridad y salud en trabajo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2 acciones en desarrollo con fecha de vencimiento 15 de diciembre de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  <a:tr h="65600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Administración de personal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2 acciones en desarrollo con fecha de vencimiento 10 de octubre de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833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496862"/>
              </p:ext>
            </p:extLst>
          </p:nvPr>
        </p:nvGraphicFramePr>
        <p:xfrm>
          <a:off x="1446414" y="719665"/>
          <a:ext cx="916062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542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3053542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3053542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1043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136141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Seguridad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El cierre </a:t>
                      </a:r>
                      <a:r>
                        <a:rPr lang="es-CO" baseline="0" dirty="0"/>
                        <a:t>de la acciones depende de la gestión que realice el Área Almacenes Bienes Activos (Activos Fijos) y seguimiento por parte del Área de Seguridad.</a:t>
                      </a:r>
                    </a:p>
                    <a:p>
                      <a:pPr algn="just"/>
                      <a:r>
                        <a:rPr lang="es-CO" b="1" baseline="0" dirty="0"/>
                        <a:t>Acciones: </a:t>
                      </a:r>
                      <a:r>
                        <a:rPr lang="es-CO" baseline="0" dirty="0"/>
                        <a:t>legalizar bienes de consumo, traspaso de computadores al Área de Seguridad, plaquetear bienes activos del parqueadero particular.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1489"/>
                  </a:ext>
                </a:extLst>
              </a:tr>
              <a:tr h="61043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Facturación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3 acciones en desarrollo con fecha de vencimiento 31 de diciembre 2020 y 31 de enero de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58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72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226792"/>
              </p:ext>
            </p:extLst>
          </p:nvPr>
        </p:nvGraphicFramePr>
        <p:xfrm>
          <a:off x="1007166" y="719665"/>
          <a:ext cx="10243929" cy="4599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9947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1881809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5632173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1043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850883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Infraestructura y comunicaciones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5 acciones en desarrollo con fecha de vencimiento 30 de junio de 2020.</a:t>
                      </a:r>
                    </a:p>
                    <a:p>
                      <a:pPr algn="just"/>
                      <a:endParaRPr lang="es-CO" dirty="0"/>
                    </a:p>
                    <a:p>
                      <a:pPr algn="just"/>
                      <a:r>
                        <a:rPr lang="es-CO" b="1" dirty="0"/>
                        <a:t>Acciones: </a:t>
                      </a:r>
                      <a:r>
                        <a:rPr lang="es-CO" dirty="0"/>
                        <a:t>Generar Plan de Acción, establecer y hacer seguimiento  a los riesgos de gestión de tecnologías de información, solicitud a Activos Fijos para la depuración del inventario, desarrollo de la depuración del inventario en coordinación con activos fijos, procedimiento TI-INCO-PR-01 actualizado.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  <a:tr h="850883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Mantenimiento, talleres y gestión ambiental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7 acciones en desarrollo con fecha de vencimiento 31 de diciembre 2020.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262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312135"/>
              </p:ext>
            </p:extLst>
          </p:nvPr>
        </p:nvGraphicFramePr>
        <p:xfrm>
          <a:off x="914400" y="719664"/>
          <a:ext cx="10336696" cy="5021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3412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569162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5314122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79897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1113689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Extrahospitalarios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4 acciones en desarrollo. 2 con fecha de vencimiento 30 de junio de 2020 y 2 al</a:t>
                      </a:r>
                      <a:r>
                        <a:rPr lang="es-CO" baseline="0" dirty="0"/>
                        <a:t> 31 de diciembre 2020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742320"/>
                  </a:ext>
                </a:extLst>
              </a:tr>
              <a:tr h="798972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Referencia y </a:t>
                      </a:r>
                      <a:r>
                        <a:rPr lang="es-CO" dirty="0" err="1"/>
                        <a:t>contrarrefencia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9 metas vencidas desde el 31 de diciembre de 2019.</a:t>
                      </a:r>
                    </a:p>
                    <a:p>
                      <a:pPr algn="just"/>
                      <a:r>
                        <a:rPr lang="es-CO" b="1" dirty="0"/>
                        <a:t>Acciones: </a:t>
                      </a:r>
                      <a:r>
                        <a:rPr lang="es-CO" b="0" dirty="0"/>
                        <a:t>Actualización del inventario relacionado al inmobiliario del área de referencia, actualización del procedimiento de “Referencia y Contrarreferencia UR-URGN-PR-07 V3”; codificación de formatos “Traslado en Ambulancia” y “Solicitud de ambulancia” al área de calidad, tabla de datos actualizada con el total de inventario de mobiliario del área de referencia, acta de reunión con los temas tratados y alcances de la misma definiendo unidad de dependencia sobre el área de referencia.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635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44740"/>
              </p:ext>
            </p:extLst>
          </p:nvPr>
        </p:nvGraphicFramePr>
        <p:xfrm>
          <a:off x="1103234" y="719664"/>
          <a:ext cx="10147862" cy="4313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0714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067339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4929809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1348766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953066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Terapia respiratoria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9 acciones en desarrollo con fecha de vencimiento 20 de julio y 31 de diciembre de 2020</a:t>
                      </a:r>
                    </a:p>
                    <a:p>
                      <a:pPr algn="just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  <a:tr h="1149907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Bioestadística e historias clínicas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dirty="0"/>
                        <a:t>7</a:t>
                      </a:r>
                      <a:r>
                        <a:rPr lang="es-CO" baseline="0" dirty="0"/>
                        <a:t> acciones en desarrollo con fecha de vencimiento 30 de junio de 2020.</a:t>
                      </a:r>
                    </a:p>
                    <a:p>
                      <a:pPr algn="just"/>
                      <a:endParaRPr lang="es-CO" baseline="0" dirty="0"/>
                    </a:p>
                    <a:p>
                      <a:pPr algn="just"/>
                      <a:r>
                        <a:rPr lang="es-CO" b="1" baseline="0" dirty="0"/>
                        <a:t>Acciones: </a:t>
                      </a:r>
                      <a:r>
                        <a:rPr lang="es-CO" b="0" baseline="0" dirty="0"/>
                        <a:t>Elaborar plan de acción, actualizar el Procedimiento Entrega recibo y archivo, capacitación informes estadísticos, subrogar inventarios, actualización de TRD.</a:t>
                      </a:r>
                      <a:endParaRPr lang="es-CO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560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29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975956" y="104908"/>
            <a:ext cx="886967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300" b="1" dirty="0">
                <a:solidFill>
                  <a:prstClr val="white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ESTADO PLANES DE MEJORAMIENTO INTERNOS</a:t>
            </a:r>
          </a:p>
        </p:txBody>
      </p:sp>
      <p:graphicFrame>
        <p:nvGraphicFramePr>
          <p:cNvPr id="14" name="1 Diagrama"/>
          <p:cNvGraphicFramePr/>
          <p:nvPr/>
        </p:nvGraphicFramePr>
        <p:xfrm>
          <a:off x="7410795" y="4023360"/>
          <a:ext cx="3677971" cy="62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CFF8C040-5372-430A-B075-3D63927B5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31730"/>
              </p:ext>
            </p:extLst>
          </p:nvPr>
        </p:nvGraphicFramePr>
        <p:xfrm>
          <a:off x="2032000" y="719665"/>
          <a:ext cx="8127999" cy="4853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92707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89159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6644725"/>
                    </a:ext>
                  </a:extLst>
                </a:gridCol>
              </a:tblGrid>
              <a:tr h="629756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ÁREA O SERVICIO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% CUMPLIMIENTO PLAN DE 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OBSERVACIONES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8963"/>
                  </a:ext>
                </a:extLst>
              </a:tr>
              <a:tr h="1404509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Urología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Suscrito en el mes de mayo de 2020</a:t>
                      </a:r>
                    </a:p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791"/>
                  </a:ext>
                </a:extLst>
              </a:tr>
              <a:tr h="1404509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Banco de sangre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Suscrito en el mes de marzo de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585662"/>
                  </a:ext>
                </a:extLst>
              </a:tr>
              <a:tr h="1404509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Gestión Contratos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  <a:p>
                      <a:pPr algn="ctr"/>
                      <a:r>
                        <a:rPr lang="es-C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dirty="0"/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Suscrito en el mes de junio de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061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086557"/>
      </p:ext>
    </p:extLst>
  </p:cSld>
  <p:clrMapOvr>
    <a:masterClrMapping/>
  </p:clrMapOvr>
</p:sld>
</file>

<file path=ppt/theme/theme1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8892</TotalTime>
  <Words>2266</Words>
  <Application>Microsoft Office PowerPoint</Application>
  <PresentationFormat>Panorámica</PresentationFormat>
  <Paragraphs>686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Arial Narrow</vt:lpstr>
      <vt:lpstr>Bookman Old Style</vt:lpstr>
      <vt:lpstr>Calibri</vt:lpstr>
      <vt:lpstr>Tahoma</vt:lpstr>
      <vt:lpstr>Work Sans Light</vt:lpstr>
      <vt:lpstr>Work Sans SemiBold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Martha Maria Tobon</dc:creator>
  <cp:lastModifiedBy>Diana Yepes</cp:lastModifiedBy>
  <cp:revision>432</cp:revision>
  <cp:lastPrinted>2015-01-21T20:22:02Z</cp:lastPrinted>
  <dcterms:created xsi:type="dcterms:W3CDTF">2012-11-21T16:58:23Z</dcterms:created>
  <dcterms:modified xsi:type="dcterms:W3CDTF">2020-06-05T13:24:40Z</dcterms:modified>
</cp:coreProperties>
</file>