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rts/chart2.xml" ContentType="application/vnd.openxmlformats-officedocument.drawingml.chart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charts/chart3.xml" ContentType="application/vnd.openxmlformats-officedocument.drawingml.chart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charts/chart4.xml" ContentType="application/vnd.openxmlformats-officedocument.drawingml.chart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charts/chart5.xml" ContentType="application/vnd.openxmlformats-officedocument.drawingml.chart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charts/chart6.xml" ContentType="application/vnd.openxmlformats-officedocument.drawingml.chart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charts/chart7.xml" ContentType="application/vnd.openxmlformats-officedocument.drawingml.chart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charts/chart8.xml" ContentType="application/vnd.openxmlformats-officedocument.drawingml.chart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charts/chart9.xml" ContentType="application/vnd.openxmlformats-officedocument.drawingml.chart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charts/chart10.xml" ContentType="application/vnd.openxmlformats-officedocument.drawingml.chart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charts/chart11.xml" ContentType="application/vnd.openxmlformats-officedocument.drawingml.chart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charts/chart12.xml" ContentType="application/vnd.openxmlformats-officedocument.drawingml.chart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charts/chart13.xml" ContentType="application/vnd.openxmlformats-officedocument.drawingml.chart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charts/chart14.xml" ContentType="application/vnd.openxmlformats-officedocument.drawingml.chart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charts/chart15.xml" ContentType="application/vnd.openxmlformats-officedocument.drawingml.chart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charts/chart16.xml" ContentType="application/vnd.openxmlformats-officedocument.drawingml.chart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charts/chart17.xml" ContentType="application/vnd.openxmlformats-officedocument.drawingml.chart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charts/chart18.xml" ContentType="application/vnd.openxmlformats-officedocument.drawingml.chart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charts/chart19.xml" ContentType="application/vnd.openxmlformats-officedocument.drawingml.chart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charts/chart20.xml" ContentType="application/vnd.openxmlformats-officedocument.drawingml.chart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charts/chart21.xml" ContentType="application/vnd.openxmlformats-officedocument.drawingml.chart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charts/chart22.xml" ContentType="application/vnd.openxmlformats-officedocument.drawingml.chart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charts/chart23.xml" ContentType="application/vnd.openxmlformats-officedocument.drawingml.chart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ppt/charts/chart24.xml" ContentType="application/vnd.openxmlformats-officedocument.drawingml.chart+xml"/>
  <Override PartName="/ppt/diagrams/data31.xml" ContentType="application/vnd.openxmlformats-officedocument.drawingml.diagramData+xml"/>
  <Override PartName="/ppt/diagrams/layout31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1.xml" ContentType="application/vnd.openxmlformats-officedocument.drawingml.diagramColors+xml"/>
  <Override PartName="/ppt/diagrams/drawing31.xml" ContentType="application/vnd.ms-office.drawingml.diagramDrawing+xml"/>
  <Override PartName="/ppt/charts/chart25.xml" ContentType="application/vnd.openxmlformats-officedocument.drawingml.chart+xml"/>
  <Override PartName="/ppt/diagrams/data32.xml" ContentType="application/vnd.openxmlformats-officedocument.drawingml.diagramData+xml"/>
  <Override PartName="/ppt/diagrams/layout32.xml" ContentType="application/vnd.openxmlformats-officedocument.drawingml.diagramLayout+xml"/>
  <Override PartName="/ppt/diagrams/quickStyle32.xml" ContentType="application/vnd.openxmlformats-officedocument.drawingml.diagramStyle+xml"/>
  <Override PartName="/ppt/diagrams/colors32.xml" ContentType="application/vnd.openxmlformats-officedocument.drawingml.diagramColors+xml"/>
  <Override PartName="/ppt/diagrams/drawing32.xml" ContentType="application/vnd.ms-office.drawingml.diagramDrawing+xml"/>
  <Override PartName="/ppt/charts/chart26.xml" ContentType="application/vnd.openxmlformats-officedocument.drawingml.chart+xml"/>
  <Override PartName="/ppt/diagrams/data33.xml" ContentType="application/vnd.openxmlformats-officedocument.drawingml.diagramData+xml"/>
  <Override PartName="/ppt/diagrams/layout33.xml" ContentType="application/vnd.openxmlformats-officedocument.drawingml.diagramLayout+xml"/>
  <Override PartName="/ppt/diagrams/quickStyle33.xml" ContentType="application/vnd.openxmlformats-officedocument.drawingml.diagramStyle+xml"/>
  <Override PartName="/ppt/diagrams/colors33.xml" ContentType="application/vnd.openxmlformats-officedocument.drawingml.diagramColors+xml"/>
  <Override PartName="/ppt/diagrams/drawing33.xml" ContentType="application/vnd.ms-office.drawingml.diagramDrawing+xml"/>
  <Override PartName="/ppt/charts/chart27.xml" ContentType="application/vnd.openxmlformats-officedocument.drawingml.chart+xml"/>
  <Override PartName="/ppt/diagrams/data34.xml" ContentType="application/vnd.openxmlformats-officedocument.drawingml.diagramData+xml"/>
  <Override PartName="/ppt/diagrams/layout34.xml" ContentType="application/vnd.openxmlformats-officedocument.drawingml.diagramLayout+xml"/>
  <Override PartName="/ppt/diagrams/quickStyle34.xml" ContentType="application/vnd.openxmlformats-officedocument.drawingml.diagramStyle+xml"/>
  <Override PartName="/ppt/diagrams/colors34.xml" ContentType="application/vnd.openxmlformats-officedocument.drawingml.diagramColors+xml"/>
  <Override PartName="/ppt/diagrams/drawing34.xml" ContentType="application/vnd.ms-office.drawingml.diagramDrawing+xml"/>
  <Override PartName="/ppt/charts/chart28.xml" ContentType="application/vnd.openxmlformats-officedocument.drawingml.chart+xml"/>
  <Override PartName="/ppt/diagrams/data35.xml" ContentType="application/vnd.openxmlformats-officedocument.drawingml.diagramData+xml"/>
  <Override PartName="/ppt/diagrams/layout35.xml" ContentType="application/vnd.openxmlformats-officedocument.drawingml.diagramLayout+xml"/>
  <Override PartName="/ppt/diagrams/quickStyle35.xml" ContentType="application/vnd.openxmlformats-officedocument.drawingml.diagramStyle+xml"/>
  <Override PartName="/ppt/diagrams/colors35.xml" ContentType="application/vnd.openxmlformats-officedocument.drawingml.diagramColors+xml"/>
  <Override PartName="/ppt/diagrams/drawing35.xml" ContentType="application/vnd.ms-office.drawingml.diagramDrawing+xml"/>
  <Override PartName="/ppt/charts/chart29.xml" ContentType="application/vnd.openxmlformats-officedocument.drawingml.chart+xml"/>
  <Override PartName="/ppt/diagrams/data36.xml" ContentType="application/vnd.openxmlformats-officedocument.drawingml.diagramData+xml"/>
  <Override PartName="/ppt/diagrams/layout36.xml" ContentType="application/vnd.openxmlformats-officedocument.drawingml.diagramLayout+xml"/>
  <Override PartName="/ppt/diagrams/quickStyle36.xml" ContentType="application/vnd.openxmlformats-officedocument.drawingml.diagramStyle+xml"/>
  <Override PartName="/ppt/diagrams/colors36.xml" ContentType="application/vnd.openxmlformats-officedocument.drawingml.diagramColors+xml"/>
  <Override PartName="/ppt/diagrams/drawing36.xml" ContentType="application/vnd.ms-office.drawingml.diagramDrawing+xml"/>
  <Override PartName="/ppt/charts/chart30.xml" ContentType="application/vnd.openxmlformats-officedocument.drawingml.chart+xml"/>
  <Override PartName="/ppt/diagrams/data37.xml" ContentType="application/vnd.openxmlformats-officedocument.drawingml.diagramData+xml"/>
  <Override PartName="/ppt/diagrams/layout37.xml" ContentType="application/vnd.openxmlformats-officedocument.drawingml.diagramLayout+xml"/>
  <Override PartName="/ppt/diagrams/quickStyle37.xml" ContentType="application/vnd.openxmlformats-officedocument.drawingml.diagramStyle+xml"/>
  <Override PartName="/ppt/diagrams/colors37.xml" ContentType="application/vnd.openxmlformats-officedocument.drawingml.diagramColors+xml"/>
  <Override PartName="/ppt/diagrams/drawing37.xml" ContentType="application/vnd.ms-office.drawingml.diagramDrawing+xml"/>
  <Override PartName="/ppt/charts/chart31.xml" ContentType="application/vnd.openxmlformats-officedocument.drawingml.chart+xml"/>
  <Override PartName="/ppt/diagrams/data38.xml" ContentType="application/vnd.openxmlformats-officedocument.drawingml.diagramData+xml"/>
  <Override PartName="/ppt/diagrams/layout38.xml" ContentType="application/vnd.openxmlformats-officedocument.drawingml.diagramLayout+xml"/>
  <Override PartName="/ppt/diagrams/quickStyle38.xml" ContentType="application/vnd.openxmlformats-officedocument.drawingml.diagramStyle+xml"/>
  <Override PartName="/ppt/diagrams/colors38.xml" ContentType="application/vnd.openxmlformats-officedocument.drawingml.diagramColors+xml"/>
  <Override PartName="/ppt/diagrams/drawing38.xml" ContentType="application/vnd.ms-office.drawingml.diagramDrawing+xml"/>
  <Override PartName="/ppt/charts/chart32.xml" ContentType="application/vnd.openxmlformats-officedocument.drawingml.chart+xml"/>
  <Override PartName="/ppt/diagrams/data39.xml" ContentType="application/vnd.openxmlformats-officedocument.drawingml.diagramData+xml"/>
  <Override PartName="/ppt/diagrams/layout39.xml" ContentType="application/vnd.openxmlformats-officedocument.drawingml.diagramLayout+xml"/>
  <Override PartName="/ppt/diagrams/quickStyle39.xml" ContentType="application/vnd.openxmlformats-officedocument.drawingml.diagramStyle+xml"/>
  <Override PartName="/ppt/diagrams/colors39.xml" ContentType="application/vnd.openxmlformats-officedocument.drawingml.diagramColors+xml"/>
  <Override PartName="/ppt/diagrams/drawing39.xml" ContentType="application/vnd.ms-office.drawingml.diagramDrawing+xml"/>
  <Override PartName="/ppt/charts/chart33.xml" ContentType="application/vnd.openxmlformats-officedocument.drawingml.chart+xml"/>
  <Override PartName="/ppt/diagrams/data40.xml" ContentType="application/vnd.openxmlformats-officedocument.drawingml.diagramData+xml"/>
  <Override PartName="/ppt/diagrams/layout40.xml" ContentType="application/vnd.openxmlformats-officedocument.drawingml.diagramLayout+xml"/>
  <Override PartName="/ppt/diagrams/quickStyle40.xml" ContentType="application/vnd.openxmlformats-officedocument.drawingml.diagramStyle+xml"/>
  <Override PartName="/ppt/diagrams/colors40.xml" ContentType="application/vnd.openxmlformats-officedocument.drawingml.diagramColors+xml"/>
  <Override PartName="/ppt/diagrams/drawing40.xml" ContentType="application/vnd.ms-office.drawingml.diagramDrawing+xml"/>
  <Override PartName="/ppt/charts/chart34.xml" ContentType="application/vnd.openxmlformats-officedocument.drawingml.chart+xml"/>
  <Override PartName="/ppt/diagrams/data41.xml" ContentType="application/vnd.openxmlformats-officedocument.drawingml.diagramData+xml"/>
  <Override PartName="/ppt/diagrams/layout41.xml" ContentType="application/vnd.openxmlformats-officedocument.drawingml.diagramLayout+xml"/>
  <Override PartName="/ppt/diagrams/quickStyle41.xml" ContentType="application/vnd.openxmlformats-officedocument.drawingml.diagramStyle+xml"/>
  <Override PartName="/ppt/diagrams/colors41.xml" ContentType="application/vnd.openxmlformats-officedocument.drawingml.diagramColors+xml"/>
  <Override PartName="/ppt/diagrams/drawing4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5" r:id="rId4"/>
    <p:sldId id="264" r:id="rId5"/>
    <p:sldId id="305" r:id="rId6"/>
    <p:sldId id="306" r:id="rId7"/>
    <p:sldId id="308" r:id="rId8"/>
    <p:sldId id="309" r:id="rId9"/>
    <p:sldId id="297" r:id="rId10"/>
    <p:sldId id="262" r:id="rId11"/>
    <p:sldId id="267" r:id="rId12"/>
    <p:sldId id="268" r:id="rId13"/>
    <p:sldId id="310" r:id="rId14"/>
    <p:sldId id="311" r:id="rId15"/>
    <p:sldId id="312" r:id="rId16"/>
    <p:sldId id="298" r:id="rId17"/>
    <p:sldId id="299" r:id="rId18"/>
    <p:sldId id="300" r:id="rId19"/>
    <p:sldId id="301" r:id="rId20"/>
    <p:sldId id="303" r:id="rId21"/>
    <p:sldId id="293" r:id="rId22"/>
    <p:sldId id="294" r:id="rId23"/>
    <p:sldId id="296" r:id="rId24"/>
    <p:sldId id="304" r:id="rId25"/>
    <p:sldId id="292" r:id="rId26"/>
    <p:sldId id="295" r:id="rId27"/>
    <p:sldId id="302" r:id="rId28"/>
    <p:sldId id="314" r:id="rId29"/>
    <p:sldId id="323" r:id="rId30"/>
    <p:sldId id="324" r:id="rId31"/>
    <p:sldId id="313" r:id="rId32"/>
    <p:sldId id="321" r:id="rId33"/>
    <p:sldId id="288" r:id="rId34"/>
    <p:sldId id="289" r:id="rId35"/>
    <p:sldId id="325" r:id="rId36"/>
    <p:sldId id="290" r:id="rId37"/>
    <p:sldId id="319" r:id="rId38"/>
    <p:sldId id="320" r:id="rId39"/>
    <p:sldId id="315" r:id="rId40"/>
    <p:sldId id="291" r:id="rId41"/>
    <p:sldId id="316" r:id="rId42"/>
    <p:sldId id="322" r:id="rId43"/>
    <p:sldId id="259" r:id="rId44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86BD"/>
    <a:srgbClr val="118340"/>
    <a:srgbClr val="D1C041"/>
    <a:srgbClr val="BA9D57"/>
    <a:srgbClr val="EDE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56" autoAdjust="0"/>
    <p:restoredTop sz="94660"/>
  </p:normalViewPr>
  <p:slideViewPr>
    <p:cSldViewPr snapToGrid="0">
      <p:cViewPr>
        <p:scale>
          <a:sx n="90" d="100"/>
          <a:sy n="90" d="100"/>
        </p:scale>
        <p:origin x="-480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10.144.22\Oficina%20de%20Control%20Interno\Avance%20PM%2030%20Junio17\2.%20Consolidado%20Invidual%20PM%20Procesos%20Corte%20marzo%202017%20Magali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10.144.22\Oficina%20de%20Control%20Interno\Avance%20PM%2030%20Junio17\2.%20Consolidado%20Invidual%20PM%20Procesos%20Corte%20marzo%202017%20Magali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10.144.22\Oficina%20de%20Control%20Interno\Avance%20PM%2030%20Junio17\2.%20Consolidado%20Invidual%20PM%20Procesos%20Corte%20marzo%202017%20Magali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10.144.22\Oficina%20de%20Control%20Interno\ESCANEOS%20MAGALI\4%20Consolidado%20Invidual%20PM%20Procesos%20Corte%20diciembre16%20Lizeth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10.144.22\Oficina%20de%20Control%20Interno\Avance%20PM%2030%20Junio17\4.%20Consolidado%20Invidual%20PM%20Procesos%20junio.17%20Lizeth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10.144.22\Oficina%20de%20Control%20Interno\Avance%20PM%2030%20Junio17\4.%20Consolidado%20Invidual%20PM%20Procesos%20junio.17%20Lizeth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D:\Users\lizeth.carreno\Documents\Avance%20PM%20a%20corte%2031marzo17\4%20Consolidado%20Invidual%20PM%20Procesos%20Corte%20marzo17%20Lizeth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D:\Users\lizeth.carreno\Documents\Avance%20PM%20a%20corte%2031marzo17\4%20Consolidado%20Invidual%20PM%20Procesos%20Corte%20marzo17%20Lizeth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3.bin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4.bin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10.144.22\Oficina%20de%20Control%20Interno\Avance%20PM%2030%20Junio17\5%20Anexo%20Presentaci&#243;n%20PM%20a%20Junio%202017.xlsx" TargetMode="External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10.144.22\Oficina%20de%20Control%20Interno\Avance%20PM%2030%20Junio17\2.%20Consolidado%20Invidual%20PM%20Procesos%20Corte%20marzo%202017%20Magali.xlsx" TargetMode="External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10.144.22\Oficina%20de%20Control%20Interno\Avance%20PM%2030%20Junio17\2.%20Consolidado%20Invidual%20PM%20Procesos%20Corte%20marzo%202017%20Magali.xlsx" TargetMode="External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10.144.22\Oficina%20de%20Control%20Interno\Avance%20PM%2030%20Junio17\5%20Anexo%20Presentaci&#243;n%20PM%20a%20Junio%202017.xlsx" TargetMode="External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10.144.22\Oficina%20de%20Control%20Interno\Avance%20PM%2030%20Junio17\2.%20Consolidado%20Invidual%20PM%20Procesos%20Corte%20marzo%202017%20Magali.xlsx" TargetMode="External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O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266467495421593"/>
          <c:y val="4.0358643578325269E-2"/>
          <c:w val="0.73602518334725842"/>
          <c:h val="0.92486377160290112"/>
        </c:manualLayout>
      </c:layout>
      <c:pieChart>
        <c:varyColors val="1"/>
        <c:ser>
          <c:idx val="0"/>
          <c:order val="0"/>
          <c:explosion val="25"/>
          <c:dLbls>
            <c:txPr>
              <a:bodyPr/>
              <a:lstStyle/>
              <a:p>
                <a:pPr>
                  <a:defRPr sz="1600">
                    <a:latin typeface="Arial Narrow" panose="020B0606020202030204" pitchFamily="34" charset="0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Primera!$A$2:$A$6</c:f>
              <c:strCache>
                <c:ptCount val="5"/>
                <c:pt idx="0">
                  <c:v>Dirección General </c:v>
                </c:pt>
                <c:pt idx="1">
                  <c:v>Subdirección Administrativa</c:v>
                </c:pt>
                <c:pt idx="2">
                  <c:v>Subdirección de Finanzas</c:v>
                </c:pt>
                <c:pt idx="3">
                  <c:v>Subdirección Servicios Ambulatorios y de Apoyo</c:v>
                </c:pt>
                <c:pt idx="4">
                  <c:v>Subdirección Docencia e Investigación</c:v>
                </c:pt>
              </c:strCache>
            </c:strRef>
          </c:cat>
          <c:val>
            <c:numRef>
              <c:f>Primera!$B$2:$B$6</c:f>
              <c:numCache>
                <c:formatCode>General</c:formatCode>
                <c:ptCount val="5"/>
                <c:pt idx="0">
                  <c:v>1</c:v>
                </c:pt>
                <c:pt idx="1">
                  <c:v>18</c:v>
                </c:pt>
                <c:pt idx="2">
                  <c:v>8</c:v>
                </c:pt>
                <c:pt idx="4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O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/>
      <c:areaChart>
        <c:grouping val="standard"/>
        <c:varyColors val="0"/>
        <c:ser>
          <c:idx val="0"/>
          <c:order val="0"/>
          <c:spPr>
            <a:solidFill>
              <a:srgbClr val="FFFF00"/>
            </a:solidFill>
            <a:ln>
              <a:solidFill>
                <a:srgbClr val="00B050"/>
              </a:solidFill>
            </a:ln>
          </c:spPr>
          <c:cat>
            <c:multiLvlStrRef>
              <c:f>Segunda!$A$4:$B$5</c:f>
              <c:multiLvlStrCache>
                <c:ptCount val="2"/>
                <c:lvl>
                  <c:pt idx="0">
                    <c:v>Atención Usuario</c:v>
                  </c:pt>
                  <c:pt idx="1">
                    <c:v>Atención Usuario</c:v>
                  </c:pt>
                </c:lvl>
                <c:lvl>
                  <c:pt idx="0">
                    <c:v>1</c:v>
                  </c:pt>
                  <c:pt idx="1">
                    <c:v>1</c:v>
                  </c:pt>
                </c:lvl>
              </c:multiLvlStrCache>
            </c:multiLvlStrRef>
          </c:cat>
          <c:val>
            <c:numRef>
              <c:f>Segunda!$C$4:$C$5</c:f>
              <c:numCache>
                <c:formatCode>General</c:formatCode>
                <c:ptCount val="2"/>
                <c:pt idx="0">
                  <c:v>3</c:v>
                </c:pt>
                <c:pt idx="1">
                  <c:v>0</c:v>
                </c:pt>
              </c:numCache>
            </c:numRef>
          </c:val>
        </c:ser>
        <c:ser>
          <c:idx val="1"/>
          <c:order val="1"/>
          <c:spPr>
            <a:solidFill>
              <a:srgbClr val="00B050"/>
            </a:solidFill>
          </c:spPr>
          <c:cat>
            <c:multiLvlStrRef>
              <c:f>Segunda!$A$4:$B$5</c:f>
              <c:multiLvlStrCache>
                <c:ptCount val="2"/>
                <c:lvl>
                  <c:pt idx="0">
                    <c:v>Atención Usuario</c:v>
                  </c:pt>
                  <c:pt idx="1">
                    <c:v>Atención Usuario</c:v>
                  </c:pt>
                </c:lvl>
                <c:lvl>
                  <c:pt idx="0">
                    <c:v>1</c:v>
                  </c:pt>
                  <c:pt idx="1">
                    <c:v>1</c:v>
                  </c:pt>
                </c:lvl>
              </c:multiLvlStrCache>
            </c:multiLvlStrRef>
          </c:cat>
          <c:val>
            <c:numRef>
              <c:f>Segunda!$D$4:$D$5</c:f>
              <c:numCache>
                <c:formatCode>General</c:formatCode>
                <c:ptCount val="2"/>
                <c:pt idx="0">
                  <c:v>2</c:v>
                </c:pt>
                <c:pt idx="1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097152"/>
        <c:axId val="29655424"/>
      </c:areaChart>
      <c:catAx>
        <c:axId val="28097152"/>
        <c:scaling>
          <c:orientation val="minMax"/>
        </c:scaling>
        <c:delete val="0"/>
        <c:axPos val="b"/>
        <c:majorTickMark val="out"/>
        <c:minorTickMark val="none"/>
        <c:tickLblPos val="nextTo"/>
        <c:crossAx val="29655424"/>
        <c:crosses val="autoZero"/>
        <c:auto val="1"/>
        <c:lblAlgn val="ctr"/>
        <c:lblOffset val="100"/>
        <c:noMultiLvlLbl val="0"/>
      </c:catAx>
      <c:valAx>
        <c:axId val="29655424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28097152"/>
        <c:crosses val="autoZero"/>
        <c:crossBetween val="midCat"/>
        <c:majorUnit val="1"/>
      </c:valAx>
    </c:plotArea>
    <c:legend>
      <c:legendPos val="b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8410763827637636E-2"/>
          <c:y val="6.4674139073017695E-2"/>
          <c:w val="0.94001461109608031"/>
          <c:h val="0.82847807000017637"/>
        </c:manualLayout>
      </c:layout>
      <c:bar3DChart>
        <c:barDir val="col"/>
        <c:grouping val="stacked"/>
        <c:varyColors val="0"/>
        <c:ser>
          <c:idx val="1"/>
          <c:order val="0"/>
          <c:tx>
            <c:strRef>
              <c:f>'RESUMEN OLINTO'!$B$3</c:f>
              <c:strCache>
                <c:ptCount val="1"/>
                <c:pt idx="0">
                  <c:v>Atención al usuario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5.4558514221299892E-3"/>
                  <c:y val="-2.45892094582988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4556366248298309E-3"/>
                  <c:y val="-1.75637210416420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8.1837771331949461E-3"/>
                  <c:y val="7.02548841665682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5.4558514221299641E-3"/>
                  <c:y val="-6.67421399582398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8.1837771331950467E-3"/>
                  <c:y val="2.81019536666273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/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'RESUMEN OLINTO'!$C$1:$G$1</c:f>
              <c:strCache>
                <c:ptCount val="5"/>
                <c:pt idx="0">
                  <c:v>No. de Hallazgos</c:v>
                </c:pt>
                <c:pt idx="1">
                  <c:v>Metas Concertadas</c:v>
                </c:pt>
                <c:pt idx="2">
                  <c:v>Metas Cumplidas</c:v>
                </c:pt>
                <c:pt idx="3">
                  <c:v>Metas en desarrollo</c:v>
                </c:pt>
                <c:pt idx="4">
                  <c:v>Metas Vencidas</c:v>
                </c:pt>
              </c:strCache>
            </c:strRef>
          </c:cat>
          <c:val>
            <c:numRef>
              <c:f>'RESUMEN OLINTO'!$C$3:$G$3</c:f>
              <c:numCache>
                <c:formatCode>0</c:formatCode>
                <c:ptCount val="5"/>
                <c:pt idx="0" formatCode="General">
                  <c:v>3</c:v>
                </c:pt>
                <c:pt idx="1">
                  <c:v>3</c:v>
                </c:pt>
                <c:pt idx="2">
                  <c:v>2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7970560"/>
        <c:axId val="30304896"/>
        <c:axId val="0"/>
      </c:bar3DChart>
      <c:catAx>
        <c:axId val="27970560"/>
        <c:scaling>
          <c:orientation val="minMax"/>
        </c:scaling>
        <c:delete val="0"/>
        <c:axPos val="b"/>
        <c:majorTickMark val="out"/>
        <c:minorTickMark val="none"/>
        <c:tickLblPos val="nextTo"/>
        <c:crossAx val="30304896"/>
        <c:crosses val="autoZero"/>
        <c:auto val="0"/>
        <c:lblAlgn val="ctr"/>
        <c:lblOffset val="100"/>
        <c:noMultiLvlLbl val="0"/>
      </c:catAx>
      <c:valAx>
        <c:axId val="30304896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2797056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O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/>
      <c:areaChart>
        <c:grouping val="standard"/>
        <c:varyColors val="0"/>
        <c:ser>
          <c:idx val="0"/>
          <c:order val="0"/>
          <c:tx>
            <c:v>Metas Planeadas</c:v>
          </c:tx>
          <c:spPr>
            <a:solidFill>
              <a:srgbClr val="FFFF00"/>
            </a:solidFill>
            <a:ln>
              <a:solidFill>
                <a:srgbClr val="00B050"/>
              </a:solidFill>
            </a:ln>
          </c:spPr>
          <c:cat>
            <c:strRef>
              <c:f>'[5 Anexo Presentación PM a Junio 2017.xlsx]Segunda'!$B$7:$B$25</c:f>
              <c:strCache>
                <c:ptCount val="19"/>
                <c:pt idx="0">
                  <c:v>Capacitación y Bienestar 2016</c:v>
                </c:pt>
                <c:pt idx="1">
                  <c:v>SCI Talento Humano</c:v>
                </c:pt>
                <c:pt idx="2">
                  <c:v>SCI Unidad Compras Licitaciones y Bienes Activos</c:v>
                </c:pt>
                <c:pt idx="3">
                  <c:v>Hotelería</c:v>
                </c:pt>
                <c:pt idx="4">
                  <c:v>Control de Ingreso</c:v>
                </c:pt>
                <c:pt idx="5">
                  <c:v>Imprenta</c:v>
                </c:pt>
                <c:pt idx="6">
                  <c:v>Lavandería</c:v>
                </c:pt>
                <c:pt idx="7">
                  <c:v>Equipo Médico</c:v>
                </c:pt>
                <c:pt idx="8">
                  <c:v>Equipo Industrial</c:v>
                </c:pt>
                <c:pt idx="9">
                  <c:v>Contrato 027.15 Dotaciones</c:v>
                </c:pt>
                <c:pt idx="10">
                  <c:v>Contrato 114.15 Reciclable</c:v>
                </c:pt>
                <c:pt idx="11">
                  <c:v>Selección y Contratación de Personal</c:v>
                </c:pt>
                <c:pt idx="12">
                  <c:v>Bioestadistica</c:v>
                </c:pt>
                <c:pt idx="13">
                  <c:v>Planeación y Selección 2016</c:v>
                </c:pt>
                <c:pt idx="14">
                  <c:v>Ejecución y Liquidación 2016</c:v>
                </c:pt>
                <c:pt idx="15">
                  <c:v>Examenes Extrahospitalarios</c:v>
                </c:pt>
                <c:pt idx="16">
                  <c:v>SCI Subdirección Administrativa</c:v>
                </c:pt>
                <c:pt idx="17">
                  <c:v>Seguridad y Salud en el Trabajo</c:v>
                </c:pt>
                <c:pt idx="18">
                  <c:v>Área Almacenes</c:v>
                </c:pt>
              </c:strCache>
            </c:strRef>
          </c:cat>
          <c:val>
            <c:numRef>
              <c:f>'[5 Anexo Presentación PM a Junio 2017.xlsx]Segunda'!$C$7:$C$25</c:f>
              <c:numCache>
                <c:formatCode>General</c:formatCode>
                <c:ptCount val="19"/>
                <c:pt idx="0">
                  <c:v>19</c:v>
                </c:pt>
                <c:pt idx="1">
                  <c:v>13</c:v>
                </c:pt>
                <c:pt idx="2">
                  <c:v>5</c:v>
                </c:pt>
                <c:pt idx="3">
                  <c:v>14</c:v>
                </c:pt>
                <c:pt idx="4">
                  <c:v>25</c:v>
                </c:pt>
                <c:pt idx="5">
                  <c:v>9</c:v>
                </c:pt>
                <c:pt idx="6">
                  <c:v>18</c:v>
                </c:pt>
                <c:pt idx="7">
                  <c:v>19</c:v>
                </c:pt>
                <c:pt idx="8">
                  <c:v>19</c:v>
                </c:pt>
                <c:pt idx="9">
                  <c:v>12</c:v>
                </c:pt>
                <c:pt idx="10">
                  <c:v>7</c:v>
                </c:pt>
                <c:pt idx="11">
                  <c:v>7</c:v>
                </c:pt>
                <c:pt idx="12">
                  <c:v>12</c:v>
                </c:pt>
                <c:pt idx="13">
                  <c:v>10</c:v>
                </c:pt>
                <c:pt idx="14">
                  <c:v>22</c:v>
                </c:pt>
                <c:pt idx="15">
                  <c:v>6</c:v>
                </c:pt>
                <c:pt idx="16">
                  <c:v>7</c:v>
                </c:pt>
              </c:numCache>
            </c:numRef>
          </c:val>
        </c:ser>
        <c:ser>
          <c:idx val="1"/>
          <c:order val="1"/>
          <c:tx>
            <c:v>Metas Cumplidas</c:v>
          </c:tx>
          <c:spPr>
            <a:solidFill>
              <a:srgbClr val="00B050"/>
            </a:solidFill>
          </c:spPr>
          <c:cat>
            <c:strRef>
              <c:f>'[5 Anexo Presentación PM a Junio 2017.xlsx]Segunda'!$B$7:$B$25</c:f>
              <c:strCache>
                <c:ptCount val="19"/>
                <c:pt idx="0">
                  <c:v>Capacitación y Bienestar 2016</c:v>
                </c:pt>
                <c:pt idx="1">
                  <c:v>SCI Talento Humano</c:v>
                </c:pt>
                <c:pt idx="2">
                  <c:v>SCI Unidad Compras Licitaciones y Bienes Activos</c:v>
                </c:pt>
                <c:pt idx="3">
                  <c:v>Hotelería</c:v>
                </c:pt>
                <c:pt idx="4">
                  <c:v>Control de Ingreso</c:v>
                </c:pt>
                <c:pt idx="5">
                  <c:v>Imprenta</c:v>
                </c:pt>
                <c:pt idx="6">
                  <c:v>Lavandería</c:v>
                </c:pt>
                <c:pt idx="7">
                  <c:v>Equipo Médico</c:v>
                </c:pt>
                <c:pt idx="8">
                  <c:v>Equipo Industrial</c:v>
                </c:pt>
                <c:pt idx="9">
                  <c:v>Contrato 027.15 Dotaciones</c:v>
                </c:pt>
                <c:pt idx="10">
                  <c:v>Contrato 114.15 Reciclable</c:v>
                </c:pt>
                <c:pt idx="11">
                  <c:v>Selección y Contratación de Personal</c:v>
                </c:pt>
                <c:pt idx="12">
                  <c:v>Bioestadistica</c:v>
                </c:pt>
                <c:pt idx="13">
                  <c:v>Planeación y Selección 2016</c:v>
                </c:pt>
                <c:pt idx="14">
                  <c:v>Ejecución y Liquidación 2016</c:v>
                </c:pt>
                <c:pt idx="15">
                  <c:v>Examenes Extrahospitalarios</c:v>
                </c:pt>
                <c:pt idx="16">
                  <c:v>SCI Subdirección Administrativa</c:v>
                </c:pt>
                <c:pt idx="17">
                  <c:v>Seguridad y Salud en el Trabajo</c:v>
                </c:pt>
                <c:pt idx="18">
                  <c:v>Área Almacenes</c:v>
                </c:pt>
              </c:strCache>
            </c:strRef>
          </c:cat>
          <c:val>
            <c:numRef>
              <c:f>'[5 Anexo Presentación PM a Junio 2017.xlsx]Segunda'!$D$7:$D$25</c:f>
              <c:numCache>
                <c:formatCode>General</c:formatCode>
                <c:ptCount val="19"/>
                <c:pt idx="0">
                  <c:v>7</c:v>
                </c:pt>
                <c:pt idx="1">
                  <c:v>12</c:v>
                </c:pt>
                <c:pt idx="2">
                  <c:v>4</c:v>
                </c:pt>
                <c:pt idx="3">
                  <c:v>13</c:v>
                </c:pt>
                <c:pt idx="4">
                  <c:v>6</c:v>
                </c:pt>
                <c:pt idx="5">
                  <c:v>9</c:v>
                </c:pt>
                <c:pt idx="6">
                  <c:v>12</c:v>
                </c:pt>
                <c:pt idx="7">
                  <c:v>7</c:v>
                </c:pt>
                <c:pt idx="8">
                  <c:v>19</c:v>
                </c:pt>
                <c:pt idx="9">
                  <c:v>11</c:v>
                </c:pt>
                <c:pt idx="10">
                  <c:v>5</c:v>
                </c:pt>
                <c:pt idx="11" formatCode="0">
                  <c:v>4</c:v>
                </c:pt>
                <c:pt idx="12">
                  <c:v>6</c:v>
                </c:pt>
                <c:pt idx="13">
                  <c:v>0</c:v>
                </c:pt>
                <c:pt idx="14">
                  <c:v>20</c:v>
                </c:pt>
                <c:pt idx="15">
                  <c:v>1</c:v>
                </c:pt>
                <c:pt idx="16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8496896"/>
        <c:axId val="98498816"/>
      </c:areaChart>
      <c:catAx>
        <c:axId val="98496896"/>
        <c:scaling>
          <c:orientation val="minMax"/>
        </c:scaling>
        <c:delete val="0"/>
        <c:axPos val="b"/>
        <c:majorTickMark val="out"/>
        <c:minorTickMark val="none"/>
        <c:tickLblPos val="nextTo"/>
        <c:crossAx val="98498816"/>
        <c:crosses val="autoZero"/>
        <c:auto val="1"/>
        <c:lblAlgn val="ctr"/>
        <c:lblOffset val="100"/>
        <c:noMultiLvlLbl val="0"/>
      </c:catAx>
      <c:valAx>
        <c:axId val="98498816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98496896"/>
        <c:crosses val="autoZero"/>
        <c:crossBetween val="midCat"/>
      </c:valAx>
    </c:plotArea>
    <c:legend>
      <c:legendPos val="b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O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1988407699037624E-2"/>
          <c:y val="0.19480351414406533"/>
          <c:w val="0.83912270341207351"/>
          <c:h val="0.632711796442111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RESUMEN!$B$12</c:f>
              <c:strCache>
                <c:ptCount val="1"/>
                <c:pt idx="0">
                  <c:v>Área de Capacitación y Bienestar</c:v>
                </c:pt>
              </c:strCache>
            </c:strRef>
          </c:tx>
          <c:spPr>
            <a:solidFill>
              <a:srgbClr val="109EDE"/>
            </a:solidFill>
          </c:spPr>
          <c:invertIfNegative val="0"/>
          <c:dLbls>
            <c:dLbl>
              <c:idx val="1"/>
              <c:layout>
                <c:manualLayout>
                  <c:x val="7.6593282982484329E-3"/>
                  <c:y val="-9.25925925925925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0767414093278421E-2"/>
                  <c:y val="-2.77777777777777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315723310137335E-2"/>
                  <c:y val="-8.33333333333333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/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RESUMEN!$C$5:$G$5</c:f>
              <c:strCache>
                <c:ptCount val="5"/>
                <c:pt idx="0">
                  <c:v>No. de Hallazgos</c:v>
                </c:pt>
                <c:pt idx="1">
                  <c:v>Metas Concertadas</c:v>
                </c:pt>
                <c:pt idx="2">
                  <c:v>Metas Cumplidas</c:v>
                </c:pt>
                <c:pt idx="3">
                  <c:v>Metas en desarrollo</c:v>
                </c:pt>
                <c:pt idx="4">
                  <c:v>Metas Vencidas</c:v>
                </c:pt>
              </c:strCache>
            </c:strRef>
          </c:cat>
          <c:val>
            <c:numRef>
              <c:f>RESUMEN!$C$12:$G$12</c:f>
              <c:numCache>
                <c:formatCode>General</c:formatCode>
                <c:ptCount val="5"/>
                <c:pt idx="0">
                  <c:v>18</c:v>
                </c:pt>
                <c:pt idx="1">
                  <c:v>19</c:v>
                </c:pt>
                <c:pt idx="2" formatCode="0">
                  <c:v>9</c:v>
                </c:pt>
                <c:pt idx="3" formatCode="0">
                  <c:v>5</c:v>
                </c:pt>
                <c:pt idx="4" formatCode="0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98072448"/>
        <c:axId val="98073984"/>
        <c:axId val="0"/>
      </c:bar3DChart>
      <c:catAx>
        <c:axId val="98072448"/>
        <c:scaling>
          <c:orientation val="minMax"/>
        </c:scaling>
        <c:delete val="0"/>
        <c:axPos val="b"/>
        <c:majorTickMark val="out"/>
        <c:minorTickMark val="none"/>
        <c:tickLblPos val="nextTo"/>
        <c:crossAx val="98073984"/>
        <c:crosses val="autoZero"/>
        <c:auto val="1"/>
        <c:lblAlgn val="ctr"/>
        <c:lblOffset val="100"/>
        <c:noMultiLvlLbl val="0"/>
      </c:catAx>
      <c:valAx>
        <c:axId val="98073984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9807244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6862383635455812E-2"/>
          <c:y val="8.69681778447111E-2"/>
          <c:w val="0.94305134958030912"/>
          <c:h val="0.80440698830885959"/>
        </c:manualLayout>
      </c:layout>
      <c:bar3DChart>
        <c:barDir val="col"/>
        <c:grouping val="stacked"/>
        <c:varyColors val="0"/>
        <c:ser>
          <c:idx val="5"/>
          <c:order val="0"/>
          <c:tx>
            <c:strRef>
              <c:f>'[2. Consolidado Invidual PM Procesos Corte marzo 2017 Magali.xlsx]RESUMEN'!$B$10</c:f>
              <c:strCache>
                <c:ptCount val="1"/>
                <c:pt idx="0">
                  <c:v>DAFP Unidad Talento Humano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'[2. Consolidado Invidual PM Procesos Corte marzo 2017 Magali.xlsx]RESUMEN'!$C$5:$G$5</c:f>
              <c:strCache>
                <c:ptCount val="5"/>
                <c:pt idx="0">
                  <c:v>No. de Hallazgos</c:v>
                </c:pt>
                <c:pt idx="1">
                  <c:v>Metas Concertadas</c:v>
                </c:pt>
                <c:pt idx="2">
                  <c:v>Metas Cumplidas</c:v>
                </c:pt>
                <c:pt idx="3">
                  <c:v>Metas en desarrollo</c:v>
                </c:pt>
                <c:pt idx="4">
                  <c:v>Metas Vencidas</c:v>
                </c:pt>
              </c:strCache>
            </c:strRef>
          </c:cat>
          <c:val>
            <c:numRef>
              <c:f>'[2. Consolidado Invidual PM Procesos Corte marzo 2017 Magali.xlsx]RESUMEN'!$C$10:$G$10</c:f>
              <c:numCache>
                <c:formatCode>General</c:formatCode>
                <c:ptCount val="5"/>
                <c:pt idx="0">
                  <c:v>7</c:v>
                </c:pt>
                <c:pt idx="1">
                  <c:v>13</c:v>
                </c:pt>
                <c:pt idx="2">
                  <c:v>12</c:v>
                </c:pt>
                <c:pt idx="3" formatCode="0">
                  <c:v>0</c:v>
                </c:pt>
                <c:pt idx="4" formatCode="0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7121536"/>
        <c:axId val="67123072"/>
        <c:axId val="0"/>
      </c:bar3DChart>
      <c:catAx>
        <c:axId val="67121536"/>
        <c:scaling>
          <c:orientation val="minMax"/>
        </c:scaling>
        <c:delete val="0"/>
        <c:axPos val="b"/>
        <c:majorTickMark val="out"/>
        <c:minorTickMark val="none"/>
        <c:tickLblPos val="nextTo"/>
        <c:crossAx val="67123072"/>
        <c:crosses val="autoZero"/>
        <c:auto val="0"/>
        <c:lblAlgn val="ctr"/>
        <c:lblOffset val="100"/>
        <c:noMultiLvlLbl val="0"/>
      </c:catAx>
      <c:valAx>
        <c:axId val="671230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6712153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6720017840907137E-2"/>
          <c:y val="6.8401369882340649E-2"/>
          <c:w val="0.85856714785651789"/>
          <c:h val="0.81189189614262069"/>
        </c:manualLayout>
      </c:layout>
      <c:bar3DChart>
        <c:barDir val="col"/>
        <c:grouping val="stacked"/>
        <c:varyColors val="0"/>
        <c:ser>
          <c:idx val="7"/>
          <c:order val="0"/>
          <c:tx>
            <c:strRef>
              <c:f>'[2. Consolidado Invidual PM Procesos Corte marzo 2017 Magali.xlsx]RESUMEN'!$B$13</c:f>
              <c:strCache>
                <c:ptCount val="1"/>
                <c:pt idx="0">
                  <c:v>DAFP Unidad Compras Licitaciones y Bienes Activos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'[2. Consolidado Invidual PM Procesos Corte marzo 2017 Magali.xlsx]RESUMEN'!$C$5:$G$5</c:f>
              <c:strCache>
                <c:ptCount val="5"/>
                <c:pt idx="0">
                  <c:v>No. de Hallazgos</c:v>
                </c:pt>
                <c:pt idx="1">
                  <c:v>Metas Concertadas</c:v>
                </c:pt>
                <c:pt idx="2">
                  <c:v>Metas Cumplidas</c:v>
                </c:pt>
                <c:pt idx="3">
                  <c:v>Metas en desarrollo</c:v>
                </c:pt>
                <c:pt idx="4">
                  <c:v>Metas Vencidas</c:v>
                </c:pt>
              </c:strCache>
            </c:strRef>
          </c:cat>
          <c:val>
            <c:numRef>
              <c:f>'[2. Consolidado Invidual PM Procesos Corte marzo 2017 Magali.xlsx]RESUMEN'!$C$13:$G$13</c:f>
              <c:numCache>
                <c:formatCode>General</c:formatCode>
                <c:ptCount val="5"/>
                <c:pt idx="0">
                  <c:v>2</c:v>
                </c:pt>
                <c:pt idx="1">
                  <c:v>5</c:v>
                </c:pt>
                <c:pt idx="2">
                  <c:v>4</c:v>
                </c:pt>
                <c:pt idx="3" formatCode="0">
                  <c:v>0</c:v>
                </c:pt>
                <c:pt idx="4" formatCode="0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5736576"/>
        <c:axId val="55742464"/>
        <c:axId val="0"/>
      </c:bar3DChart>
      <c:catAx>
        <c:axId val="55736576"/>
        <c:scaling>
          <c:orientation val="minMax"/>
        </c:scaling>
        <c:delete val="0"/>
        <c:axPos val="b"/>
        <c:majorTickMark val="out"/>
        <c:minorTickMark val="none"/>
        <c:tickLblPos val="nextTo"/>
        <c:crossAx val="55742464"/>
        <c:crosses val="autoZero"/>
        <c:auto val="0"/>
        <c:lblAlgn val="ctr"/>
        <c:lblOffset val="100"/>
        <c:noMultiLvlLbl val="0"/>
      </c:catAx>
      <c:valAx>
        <c:axId val="557424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5573657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1988407699037624E-2"/>
          <c:y val="8.0956832612987584E-2"/>
          <c:w val="0.86134492563429577"/>
          <c:h val="0.74655845472493465"/>
        </c:manualLayout>
      </c:layout>
      <c:bar3DChart>
        <c:barDir val="col"/>
        <c:grouping val="stacked"/>
        <c:varyColors val="0"/>
        <c:ser>
          <c:idx val="9"/>
          <c:order val="0"/>
          <c:tx>
            <c:strRef>
              <c:f>'[2. Consolidado Invidual PM Procesos Corte marzo 2017 Magali.xlsx]RESUMEN'!$B$12</c:f>
              <c:strCache>
                <c:ptCount val="1"/>
                <c:pt idx="0">
                  <c:v>Hoteleria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'[2. Consolidado Invidual PM Procesos Corte marzo 2017 Magali.xlsx]RESUMEN'!$C$5:$G$5</c:f>
              <c:strCache>
                <c:ptCount val="5"/>
                <c:pt idx="0">
                  <c:v>No. de Hallazgos</c:v>
                </c:pt>
                <c:pt idx="1">
                  <c:v>Metas Concertadas</c:v>
                </c:pt>
                <c:pt idx="2">
                  <c:v>Metas Cumplidas</c:v>
                </c:pt>
                <c:pt idx="3">
                  <c:v>Metas en desarrollo</c:v>
                </c:pt>
                <c:pt idx="4">
                  <c:v>Metas Vencidas</c:v>
                </c:pt>
              </c:strCache>
            </c:strRef>
          </c:cat>
          <c:val>
            <c:numRef>
              <c:f>'[2. Consolidado Invidual PM Procesos Corte marzo 2017 Magali.xlsx]RESUMEN'!$C$12:$G$12</c:f>
              <c:numCache>
                <c:formatCode>General</c:formatCode>
                <c:ptCount val="5"/>
                <c:pt idx="0">
                  <c:v>11</c:v>
                </c:pt>
                <c:pt idx="1">
                  <c:v>14</c:v>
                </c:pt>
                <c:pt idx="2">
                  <c:v>13</c:v>
                </c:pt>
                <c:pt idx="3" formatCode="0">
                  <c:v>0</c:v>
                </c:pt>
                <c:pt idx="4" formatCode="0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7370368"/>
        <c:axId val="67257472"/>
        <c:axId val="0"/>
      </c:bar3DChart>
      <c:catAx>
        <c:axId val="67370368"/>
        <c:scaling>
          <c:orientation val="minMax"/>
        </c:scaling>
        <c:delete val="0"/>
        <c:axPos val="b"/>
        <c:majorTickMark val="out"/>
        <c:minorTickMark val="none"/>
        <c:tickLblPos val="nextTo"/>
        <c:crossAx val="67257472"/>
        <c:crosses val="autoZero"/>
        <c:auto val="1"/>
        <c:lblAlgn val="ctr"/>
        <c:lblOffset val="100"/>
        <c:noMultiLvlLbl val="0"/>
      </c:catAx>
      <c:valAx>
        <c:axId val="672574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6737036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8410763827637636E-2"/>
          <c:y val="9.1739580018268693E-2"/>
          <c:w val="0.85856714785651789"/>
          <c:h val="0.79586478191667653"/>
        </c:manualLayout>
      </c:layout>
      <c:bar3DChart>
        <c:barDir val="col"/>
        <c:grouping val="stacked"/>
        <c:varyColors val="0"/>
        <c:ser>
          <c:idx val="10"/>
          <c:order val="0"/>
          <c:tx>
            <c:strRef>
              <c:f>'RESUMEN OLINTO'!$B$6</c:f>
              <c:strCache>
                <c:ptCount val="1"/>
                <c:pt idx="0">
                  <c:v>2. Control de Ingreso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'RESUMEN OLINTO'!$C$1:$G$1</c:f>
              <c:strCache>
                <c:ptCount val="5"/>
                <c:pt idx="0">
                  <c:v>No. de Hallazgos</c:v>
                </c:pt>
                <c:pt idx="1">
                  <c:v>Metas Concertadas</c:v>
                </c:pt>
                <c:pt idx="2">
                  <c:v>Metas Cumplidas</c:v>
                </c:pt>
                <c:pt idx="3">
                  <c:v>Metas en desarrollo</c:v>
                </c:pt>
                <c:pt idx="4">
                  <c:v>Metas Vencidas</c:v>
                </c:pt>
              </c:strCache>
            </c:strRef>
          </c:cat>
          <c:val>
            <c:numRef>
              <c:f>'RESUMEN OLINTO'!$C$6:$G$6</c:f>
              <c:numCache>
                <c:formatCode>General</c:formatCode>
                <c:ptCount val="5"/>
                <c:pt idx="0">
                  <c:v>7</c:v>
                </c:pt>
                <c:pt idx="1">
                  <c:v>24</c:v>
                </c:pt>
                <c:pt idx="2">
                  <c:v>6</c:v>
                </c:pt>
                <c:pt idx="3">
                  <c:v>8</c:v>
                </c:pt>
                <c:pt idx="4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98477568"/>
        <c:axId val="98479104"/>
        <c:axId val="0"/>
      </c:bar3DChart>
      <c:catAx>
        <c:axId val="98477568"/>
        <c:scaling>
          <c:orientation val="minMax"/>
        </c:scaling>
        <c:delete val="0"/>
        <c:axPos val="b"/>
        <c:majorTickMark val="out"/>
        <c:minorTickMark val="none"/>
        <c:tickLblPos val="nextTo"/>
        <c:crossAx val="98479104"/>
        <c:crosses val="autoZero"/>
        <c:auto val="0"/>
        <c:lblAlgn val="ctr"/>
        <c:lblOffset val="100"/>
        <c:noMultiLvlLbl val="0"/>
      </c:catAx>
      <c:valAx>
        <c:axId val="984791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847756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8410763827637636E-2"/>
          <c:y val="6.8955367373170956E-2"/>
          <c:w val="0.85856714785651789"/>
          <c:h val="0.8307269493516426"/>
        </c:manualLayout>
      </c:layout>
      <c:bar3DChart>
        <c:barDir val="col"/>
        <c:grouping val="stacked"/>
        <c:varyColors val="0"/>
        <c:ser>
          <c:idx val="12"/>
          <c:order val="0"/>
          <c:tx>
            <c:strRef>
              <c:f>'RESUMEN OLINTO'!$B$8</c:f>
              <c:strCache>
                <c:ptCount val="1"/>
                <c:pt idx="0">
                  <c:v>Imprenta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'RESUMEN OLINTO'!$C$1:$G$1</c:f>
              <c:strCache>
                <c:ptCount val="5"/>
                <c:pt idx="0">
                  <c:v>No. de Hallazgos</c:v>
                </c:pt>
                <c:pt idx="1">
                  <c:v>Metas Concertadas</c:v>
                </c:pt>
                <c:pt idx="2">
                  <c:v>Metas Cumplidas</c:v>
                </c:pt>
                <c:pt idx="3">
                  <c:v>Metas en desarrollo</c:v>
                </c:pt>
                <c:pt idx="4">
                  <c:v>Metas Vencidas</c:v>
                </c:pt>
              </c:strCache>
            </c:strRef>
          </c:cat>
          <c:val>
            <c:numRef>
              <c:f>'RESUMEN OLINTO'!$C$8:$G$8</c:f>
              <c:numCache>
                <c:formatCode>General</c:formatCode>
                <c:ptCount val="5"/>
                <c:pt idx="0">
                  <c:v>9</c:v>
                </c:pt>
                <c:pt idx="1">
                  <c:v>9</c:v>
                </c:pt>
                <c:pt idx="2">
                  <c:v>9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99506816"/>
        <c:axId val="99508608"/>
        <c:axId val="0"/>
      </c:bar3DChart>
      <c:catAx>
        <c:axId val="99506816"/>
        <c:scaling>
          <c:orientation val="minMax"/>
        </c:scaling>
        <c:delete val="0"/>
        <c:axPos val="b"/>
        <c:majorTickMark val="out"/>
        <c:minorTickMark val="none"/>
        <c:tickLblPos val="nextTo"/>
        <c:crossAx val="99508608"/>
        <c:crosses val="autoZero"/>
        <c:auto val="0"/>
        <c:lblAlgn val="ctr"/>
        <c:lblOffset val="100"/>
        <c:noMultiLvlLbl val="0"/>
      </c:catAx>
      <c:valAx>
        <c:axId val="995086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950681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8410763827637636E-2"/>
          <c:y val="6.9803587051618543E-2"/>
          <c:w val="0.92247394905036217"/>
          <c:h val="0.81604505686789164"/>
        </c:manualLayout>
      </c:layout>
      <c:bar3DChart>
        <c:barDir val="col"/>
        <c:grouping val="stacked"/>
        <c:varyColors val="0"/>
        <c:ser>
          <c:idx val="8"/>
          <c:order val="0"/>
          <c:spPr>
            <a:solidFill>
              <a:srgbClr val="FF00FF"/>
            </a:solidFill>
          </c:spPr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'RESUMEN OLINTO'!$C$1:$G$1</c:f>
              <c:strCache>
                <c:ptCount val="5"/>
                <c:pt idx="0">
                  <c:v>No. de Hallazgos</c:v>
                </c:pt>
                <c:pt idx="1">
                  <c:v>Metas Concertadas</c:v>
                </c:pt>
                <c:pt idx="2">
                  <c:v>Metas Cumplidas</c:v>
                </c:pt>
                <c:pt idx="3">
                  <c:v>Metas en desarrollo</c:v>
                </c:pt>
                <c:pt idx="4">
                  <c:v>Metas Vencidas</c:v>
                </c:pt>
              </c:strCache>
            </c:strRef>
          </c:cat>
          <c:val>
            <c:numRef>
              <c:f>'RESUMEN OLINTO'!$C$9:$G$9</c:f>
              <c:numCache>
                <c:formatCode>General</c:formatCode>
                <c:ptCount val="5"/>
                <c:pt idx="0">
                  <c:v>18</c:v>
                </c:pt>
                <c:pt idx="1">
                  <c:v>18</c:v>
                </c:pt>
                <c:pt idx="2" formatCode="0">
                  <c:v>12</c:v>
                </c:pt>
                <c:pt idx="3" formatCode="0">
                  <c:v>0</c:v>
                </c:pt>
                <c:pt idx="4" formatCode="0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99167616"/>
        <c:axId val="99210368"/>
        <c:axId val="0"/>
      </c:bar3DChart>
      <c:catAx>
        <c:axId val="99167616"/>
        <c:scaling>
          <c:orientation val="minMax"/>
        </c:scaling>
        <c:delete val="0"/>
        <c:axPos val="b"/>
        <c:majorTickMark val="out"/>
        <c:minorTickMark val="none"/>
        <c:tickLblPos val="nextTo"/>
        <c:crossAx val="99210368"/>
        <c:crosses val="autoZero"/>
        <c:auto val="0"/>
        <c:lblAlgn val="ctr"/>
        <c:lblOffset val="100"/>
        <c:noMultiLvlLbl val="0"/>
      </c:catAx>
      <c:valAx>
        <c:axId val="992103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916761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8410763827637636E-2"/>
          <c:y val="3.3487427843541528E-2"/>
          <c:w val="0.92709162661908917"/>
          <c:h val="0.85591143836971151"/>
        </c:manualLayout>
      </c:layout>
      <c:bar3DChart>
        <c:barDir val="col"/>
        <c:grouping val="stacked"/>
        <c:varyColors val="0"/>
        <c:ser>
          <c:idx val="10"/>
          <c:order val="0"/>
          <c:tx>
            <c:strRef>
              <c:f>'[3 Consolidado Invidual PM Procesos Corte septiembre16 Olinto.xlsx]RESUMEN OLINTO'!$B$6</c:f>
              <c:strCache>
                <c:ptCount val="1"/>
                <c:pt idx="0">
                  <c:v>Equipo Médico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5.0758905590034308E-3"/>
                  <c:y val="-5.70900515280492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5.0758905590033839E-3"/>
                  <c:y val="-5.68683751006250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-2.68549941489031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0303562236013723E-2"/>
                  <c:y val="-7.9789957648495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52276716770102E-2"/>
                  <c:y val="-6.17075290958682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/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'[3 Consolidado Invidual PM Procesos Corte septiembre16 Olinto.xlsx]RESUMEN OLINTO'!$C$1:$G$1</c:f>
              <c:strCache>
                <c:ptCount val="5"/>
                <c:pt idx="0">
                  <c:v>No. de Hallazgos</c:v>
                </c:pt>
                <c:pt idx="1">
                  <c:v>Metas Concertadas</c:v>
                </c:pt>
                <c:pt idx="2">
                  <c:v>Metas Cumplidas</c:v>
                </c:pt>
                <c:pt idx="3">
                  <c:v>Metas en desarrollo</c:v>
                </c:pt>
                <c:pt idx="4">
                  <c:v>Metas Vencidas</c:v>
                </c:pt>
              </c:strCache>
            </c:strRef>
          </c:cat>
          <c:val>
            <c:numRef>
              <c:f>'[3 Consolidado Invidual PM Procesos Corte septiembre16 Olinto.xlsx]RESUMEN OLINTO'!$C$6:$G$6</c:f>
              <c:numCache>
                <c:formatCode>General</c:formatCode>
                <c:ptCount val="5"/>
                <c:pt idx="0">
                  <c:v>12</c:v>
                </c:pt>
                <c:pt idx="1">
                  <c:v>19</c:v>
                </c:pt>
                <c:pt idx="2">
                  <c:v>7</c:v>
                </c:pt>
                <c:pt idx="3">
                  <c:v>0</c:v>
                </c:pt>
                <c:pt idx="4">
                  <c:v>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00009088"/>
        <c:axId val="100011392"/>
        <c:axId val="0"/>
      </c:bar3DChart>
      <c:catAx>
        <c:axId val="100009088"/>
        <c:scaling>
          <c:orientation val="minMax"/>
        </c:scaling>
        <c:delete val="0"/>
        <c:axPos val="b"/>
        <c:majorTickMark val="out"/>
        <c:minorTickMark val="none"/>
        <c:tickLblPos val="nextTo"/>
        <c:crossAx val="100011392"/>
        <c:crosses val="autoZero"/>
        <c:auto val="0"/>
        <c:lblAlgn val="ctr"/>
        <c:lblOffset val="100"/>
        <c:noMultiLvlLbl val="0"/>
      </c:catAx>
      <c:valAx>
        <c:axId val="100011392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10000908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8410763827637636E-2"/>
          <c:y val="0.11111179227563658"/>
          <c:w val="0.85856714785651789"/>
          <c:h val="0.77500226722089027"/>
        </c:manualLayout>
      </c:layout>
      <c:bar3DChart>
        <c:barDir val="col"/>
        <c:grouping val="stacked"/>
        <c:varyColors val="0"/>
        <c:ser>
          <c:idx val="12"/>
          <c:order val="0"/>
          <c:tx>
            <c:strRef>
              <c:f>'RESUMEN OLINTO'!$B$7</c:f>
              <c:strCache>
                <c:ptCount val="1"/>
                <c:pt idx="0">
                  <c:v>Equipo Industrial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'RESUMEN OLINTO'!$C$1:$G$1</c:f>
              <c:strCache>
                <c:ptCount val="5"/>
                <c:pt idx="0">
                  <c:v>No. de Hallazgos</c:v>
                </c:pt>
                <c:pt idx="1">
                  <c:v>Metas Concertadas</c:v>
                </c:pt>
                <c:pt idx="2">
                  <c:v>Metas Cumplidas</c:v>
                </c:pt>
                <c:pt idx="3">
                  <c:v>Metas en desarrollo</c:v>
                </c:pt>
                <c:pt idx="4">
                  <c:v>Metas Vencidas</c:v>
                </c:pt>
              </c:strCache>
            </c:strRef>
          </c:cat>
          <c:val>
            <c:numRef>
              <c:f>'RESUMEN OLINTO'!$C$7:$G$7</c:f>
              <c:numCache>
                <c:formatCode>General</c:formatCode>
                <c:ptCount val="5"/>
                <c:pt idx="0">
                  <c:v>19</c:v>
                </c:pt>
                <c:pt idx="1">
                  <c:v>19</c:v>
                </c:pt>
                <c:pt idx="2">
                  <c:v>19</c:v>
                </c:pt>
                <c:pt idx="3" formatCode="0">
                  <c:v>0</c:v>
                </c:pt>
                <c:pt idx="4" formatCode="0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05097472"/>
        <c:axId val="105103360"/>
        <c:axId val="0"/>
      </c:bar3DChart>
      <c:catAx>
        <c:axId val="105097472"/>
        <c:scaling>
          <c:orientation val="minMax"/>
        </c:scaling>
        <c:delete val="0"/>
        <c:axPos val="b"/>
        <c:majorTickMark val="out"/>
        <c:minorTickMark val="none"/>
        <c:tickLblPos val="nextTo"/>
        <c:crossAx val="105103360"/>
        <c:crosses val="autoZero"/>
        <c:auto val="0"/>
        <c:lblAlgn val="ctr"/>
        <c:lblOffset val="100"/>
        <c:noMultiLvlLbl val="0"/>
      </c:catAx>
      <c:valAx>
        <c:axId val="1051033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509747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8410763827637636E-2"/>
          <c:y val="9.6859639879129045E-2"/>
          <c:w val="0.89533586950857258"/>
          <c:h val="0.76590629787013076"/>
        </c:manualLayout>
      </c:layout>
      <c:bar3DChart>
        <c:barDir val="col"/>
        <c:grouping val="stacked"/>
        <c:varyColors val="0"/>
        <c:ser>
          <c:idx val="1"/>
          <c:order val="0"/>
          <c:tx>
            <c:strRef>
              <c:f>'RESUMEN LIZETH'!$B$3</c:f>
              <c:strCache>
                <c:ptCount val="1"/>
                <c:pt idx="0">
                  <c:v>Contrato 027.15 Dotaciones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6.8952540426933853E-3"/>
                  <c:y val="-1.345772715864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114230383081043E-4"/>
                  <c:y val="-7.89706785983192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6.8773400937613394E-4"/>
                  <c:y val="-2.49764165231464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4707500246090063E-2"/>
                  <c:y val="-9.86731071324052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7.3537501230450317E-3"/>
                  <c:y val="-9.86731071324052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/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'RESUMEN LIZETH'!$C$1:$G$1</c:f>
              <c:strCache>
                <c:ptCount val="5"/>
                <c:pt idx="0">
                  <c:v>No. de Hallazgos</c:v>
                </c:pt>
                <c:pt idx="1">
                  <c:v>Metas Concertadas</c:v>
                </c:pt>
                <c:pt idx="2">
                  <c:v>Metas Cumplidas</c:v>
                </c:pt>
                <c:pt idx="3">
                  <c:v>Metas en desarrollo</c:v>
                </c:pt>
                <c:pt idx="4">
                  <c:v>Metas Vencidas</c:v>
                </c:pt>
              </c:strCache>
            </c:strRef>
          </c:cat>
          <c:val>
            <c:numRef>
              <c:f>'RESUMEN LIZETH'!$C$3:$G$3</c:f>
              <c:numCache>
                <c:formatCode>General</c:formatCode>
                <c:ptCount val="5"/>
                <c:pt idx="0">
                  <c:v>7</c:v>
                </c:pt>
                <c:pt idx="1">
                  <c:v>12</c:v>
                </c:pt>
                <c:pt idx="2" formatCode="0">
                  <c:v>11</c:v>
                </c:pt>
                <c:pt idx="3" formatCode="0">
                  <c:v>0</c:v>
                </c:pt>
                <c:pt idx="4" formatCode="0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8464000"/>
        <c:axId val="68473984"/>
        <c:axId val="0"/>
      </c:bar3DChart>
      <c:catAx>
        <c:axId val="68464000"/>
        <c:scaling>
          <c:orientation val="minMax"/>
        </c:scaling>
        <c:delete val="0"/>
        <c:axPos val="b"/>
        <c:majorTickMark val="out"/>
        <c:minorTickMark val="none"/>
        <c:tickLblPos val="nextTo"/>
        <c:crossAx val="68473984"/>
        <c:crosses val="autoZero"/>
        <c:auto val="0"/>
        <c:lblAlgn val="ctr"/>
        <c:lblOffset val="100"/>
        <c:noMultiLvlLbl val="0"/>
      </c:catAx>
      <c:valAx>
        <c:axId val="684739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6846400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8410763827637636E-2"/>
          <c:y val="6.913401704495685E-2"/>
          <c:w val="0.92167877320419689"/>
          <c:h val="0.81547683387969372"/>
        </c:manualLayout>
      </c:layout>
      <c:bar3DChart>
        <c:barDir val="col"/>
        <c:grouping val="stacked"/>
        <c:varyColors val="0"/>
        <c:ser>
          <c:idx val="2"/>
          <c:order val="0"/>
          <c:tx>
            <c:strRef>
              <c:f>'[4. Consolidado Invidual PM Procesos junio.17 Lizeth.xlsx]RESUMEN LIZETH'!$B$5</c:f>
              <c:strCache>
                <c:ptCount val="1"/>
                <c:pt idx="0">
                  <c:v>Contrato 114.15 Vent. Reciclable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600" b="1"/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'[4. Consolidado Invidual PM Procesos junio.17 Lizeth.xlsx]RESUMEN LIZETH'!$C$1:$G$1</c:f>
              <c:strCache>
                <c:ptCount val="5"/>
                <c:pt idx="0">
                  <c:v>No. de Hallazgos</c:v>
                </c:pt>
                <c:pt idx="1">
                  <c:v>Metas Concertadas</c:v>
                </c:pt>
                <c:pt idx="2">
                  <c:v>Metas Cumplidas</c:v>
                </c:pt>
                <c:pt idx="3">
                  <c:v>Metas en desarrollo</c:v>
                </c:pt>
                <c:pt idx="4">
                  <c:v>Metas Vencidas</c:v>
                </c:pt>
              </c:strCache>
            </c:strRef>
          </c:cat>
          <c:val>
            <c:numRef>
              <c:f>'[4. Consolidado Invidual PM Procesos junio.17 Lizeth.xlsx]RESUMEN LIZETH'!$C$5:$G$5</c:f>
              <c:numCache>
                <c:formatCode>General</c:formatCode>
                <c:ptCount val="5"/>
                <c:pt idx="0">
                  <c:v>5</c:v>
                </c:pt>
                <c:pt idx="1">
                  <c:v>7</c:v>
                </c:pt>
                <c:pt idx="2" formatCode="0">
                  <c:v>5</c:v>
                </c:pt>
                <c:pt idx="3" formatCode="0">
                  <c:v>2</c:v>
                </c:pt>
                <c:pt idx="4" formatCode="0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9395968"/>
        <c:axId val="69397504"/>
        <c:axId val="0"/>
      </c:bar3DChart>
      <c:catAx>
        <c:axId val="69395968"/>
        <c:scaling>
          <c:orientation val="minMax"/>
        </c:scaling>
        <c:delete val="0"/>
        <c:axPos val="b"/>
        <c:majorTickMark val="out"/>
        <c:minorTickMark val="none"/>
        <c:tickLblPos val="nextTo"/>
        <c:crossAx val="69397504"/>
        <c:crosses val="autoZero"/>
        <c:auto val="0"/>
        <c:lblAlgn val="ctr"/>
        <c:lblOffset val="100"/>
        <c:noMultiLvlLbl val="0"/>
      </c:catAx>
      <c:valAx>
        <c:axId val="69397504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6939596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4059139232602178E-2"/>
          <c:y val="5.2058302202708032E-2"/>
          <c:w val="0.95450255683400487"/>
          <c:h val="0.81724026298850216"/>
        </c:manualLayout>
      </c:layout>
      <c:bar3DChart>
        <c:barDir val="col"/>
        <c:grouping val="stacked"/>
        <c:varyColors val="0"/>
        <c:ser>
          <c:idx val="3"/>
          <c:order val="0"/>
          <c:tx>
            <c:strRef>
              <c:f>'[4. Consolidado Invidual PM Procesos junio.17 Lizeth.xlsx]RESUMEN LIZETH'!$B$6</c:f>
              <c:strCache>
                <c:ptCount val="1"/>
                <c:pt idx="0">
                  <c:v>Selección y Contratación de Personal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600" b="1"/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'[4. Consolidado Invidual PM Procesos junio.17 Lizeth.xlsx]RESUMEN LIZETH'!$C$1:$G$1</c:f>
              <c:strCache>
                <c:ptCount val="5"/>
                <c:pt idx="0">
                  <c:v>No. de Hallazgos</c:v>
                </c:pt>
                <c:pt idx="1">
                  <c:v>Metas Concertadas</c:v>
                </c:pt>
                <c:pt idx="2">
                  <c:v>Metas Cumplidas</c:v>
                </c:pt>
                <c:pt idx="3">
                  <c:v>Metas en desarrollo</c:v>
                </c:pt>
                <c:pt idx="4">
                  <c:v>Metas Vencidas</c:v>
                </c:pt>
              </c:strCache>
            </c:strRef>
          </c:cat>
          <c:val>
            <c:numRef>
              <c:f>'[4. Consolidado Invidual PM Procesos junio.17 Lizeth.xlsx]RESUMEN LIZETH'!$C$6:$G$6</c:f>
              <c:numCache>
                <c:formatCode>General</c:formatCode>
                <c:ptCount val="5"/>
                <c:pt idx="0">
                  <c:v>7</c:v>
                </c:pt>
                <c:pt idx="1">
                  <c:v>7</c:v>
                </c:pt>
                <c:pt idx="2" formatCode="0">
                  <c:v>4</c:v>
                </c:pt>
                <c:pt idx="3" formatCode="0">
                  <c:v>3</c:v>
                </c:pt>
                <c:pt idx="4" formatCode="0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9187840"/>
        <c:axId val="69189632"/>
        <c:axId val="0"/>
      </c:bar3DChart>
      <c:catAx>
        <c:axId val="69187840"/>
        <c:scaling>
          <c:orientation val="minMax"/>
        </c:scaling>
        <c:delete val="0"/>
        <c:axPos val="b"/>
        <c:majorTickMark val="out"/>
        <c:minorTickMark val="none"/>
        <c:tickLblPos val="nextTo"/>
        <c:crossAx val="69189632"/>
        <c:crosses val="autoZero"/>
        <c:auto val="0"/>
        <c:lblAlgn val="ctr"/>
        <c:lblOffset val="100"/>
        <c:noMultiLvlLbl val="0"/>
      </c:catAx>
      <c:valAx>
        <c:axId val="691896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6918784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8410763827637636E-2"/>
          <c:y val="9.3902581064562701E-2"/>
          <c:w val="0.85856714785651789"/>
          <c:h val="0.77346677881385395"/>
        </c:manualLayout>
      </c:layout>
      <c:bar3DChart>
        <c:barDir val="col"/>
        <c:grouping val="stacked"/>
        <c:varyColors val="0"/>
        <c:ser>
          <c:idx val="9"/>
          <c:order val="0"/>
          <c:tx>
            <c:strRef>
              <c:f>'RESUMEN OLINTO'!$B$10</c:f>
              <c:strCache>
                <c:ptCount val="1"/>
                <c:pt idx="0">
                  <c:v>Bioestadística</c:v>
                </c:pt>
              </c:strCache>
            </c:strRef>
          </c:tx>
          <c:spPr>
            <a:solidFill>
              <a:srgbClr val="7030A0"/>
            </a:solidFill>
          </c:spPr>
          <c:invertIfNegative val="0"/>
          <c:dLbls>
            <c:txPr>
              <a:bodyPr/>
              <a:lstStyle/>
              <a:p>
                <a:pPr>
                  <a:defRPr sz="1600" b="1"/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'RESUMEN OLINTO'!$C$1:$G$1</c:f>
              <c:strCache>
                <c:ptCount val="5"/>
                <c:pt idx="0">
                  <c:v>No. de Hallazgos</c:v>
                </c:pt>
                <c:pt idx="1">
                  <c:v>Metas Concertadas</c:v>
                </c:pt>
                <c:pt idx="2">
                  <c:v>Metas Cumplidas</c:v>
                </c:pt>
                <c:pt idx="3">
                  <c:v>Metas en desarrollo</c:v>
                </c:pt>
                <c:pt idx="4">
                  <c:v>Metas Vencidas</c:v>
                </c:pt>
              </c:strCache>
            </c:strRef>
          </c:cat>
          <c:val>
            <c:numRef>
              <c:f>'RESUMEN OLINTO'!$C$10:$G$10</c:f>
              <c:numCache>
                <c:formatCode>General</c:formatCode>
                <c:ptCount val="5"/>
                <c:pt idx="0">
                  <c:v>6</c:v>
                </c:pt>
                <c:pt idx="1">
                  <c:v>12</c:v>
                </c:pt>
                <c:pt idx="2" formatCode="0">
                  <c:v>6</c:v>
                </c:pt>
                <c:pt idx="3" formatCode="0">
                  <c:v>1</c:v>
                </c:pt>
                <c:pt idx="4" formatCode="0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05532416"/>
        <c:axId val="105538304"/>
        <c:axId val="0"/>
      </c:bar3DChart>
      <c:catAx>
        <c:axId val="105532416"/>
        <c:scaling>
          <c:orientation val="minMax"/>
        </c:scaling>
        <c:delete val="0"/>
        <c:axPos val="b"/>
        <c:majorTickMark val="out"/>
        <c:minorTickMark val="none"/>
        <c:tickLblPos val="nextTo"/>
        <c:crossAx val="105538304"/>
        <c:crosses val="autoZero"/>
        <c:auto val="0"/>
        <c:lblAlgn val="ctr"/>
        <c:lblOffset val="100"/>
        <c:noMultiLvlLbl val="0"/>
      </c:catAx>
      <c:valAx>
        <c:axId val="1055383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553241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0577807948976065E-2"/>
          <c:y val="0.10788349530514503"/>
          <c:w val="0.93951171166433112"/>
          <c:h val="0.78350577923091458"/>
        </c:manualLayout>
      </c:layout>
      <c:bar3DChart>
        <c:barDir val="col"/>
        <c:grouping val="stacked"/>
        <c:varyColors val="0"/>
        <c:ser>
          <c:idx val="6"/>
          <c:order val="0"/>
          <c:tx>
            <c:strRef>
              <c:f>'RESUMEN LIZETH'!$B$7</c:f>
              <c:strCache>
                <c:ptCount val="1"/>
                <c:pt idx="0">
                  <c:v>Planeación y Selección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4.8405540391944043E-4"/>
                  <c:y val="-4.64716706783100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2741157755341141E-3"/>
                  <c:y val="1.70715277378438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8001837037858352E-2"/>
                  <c:y val="-5.306746671792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3.0322394685398453E-3"/>
                  <c:y val="-2.33455051795381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2001224691905567E-2"/>
                  <c:y val="-5.58604912820246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/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'RESUMEN LIZETH'!$C$1:$G$1</c:f>
              <c:strCache>
                <c:ptCount val="5"/>
                <c:pt idx="0">
                  <c:v>No. de Hallazgos</c:v>
                </c:pt>
                <c:pt idx="1">
                  <c:v>Metas Concertadas</c:v>
                </c:pt>
                <c:pt idx="2">
                  <c:v>Metas Cumplidas</c:v>
                </c:pt>
                <c:pt idx="3">
                  <c:v>Metas en desarrollo</c:v>
                </c:pt>
                <c:pt idx="4">
                  <c:v>Metas Vencidas</c:v>
                </c:pt>
              </c:strCache>
            </c:strRef>
          </c:cat>
          <c:val>
            <c:numRef>
              <c:f>'RESUMEN LIZETH'!$C$7:$G$7</c:f>
              <c:numCache>
                <c:formatCode>General</c:formatCode>
                <c:ptCount val="5"/>
                <c:pt idx="0">
                  <c:v>9</c:v>
                </c:pt>
                <c:pt idx="1">
                  <c:v>10</c:v>
                </c:pt>
                <c:pt idx="2" formatCode="0">
                  <c:v>0</c:v>
                </c:pt>
                <c:pt idx="3" formatCode="0">
                  <c:v>10</c:v>
                </c:pt>
                <c:pt idx="4" formatCode="0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7927040"/>
        <c:axId val="67941120"/>
        <c:axId val="0"/>
      </c:bar3DChart>
      <c:catAx>
        <c:axId val="67927040"/>
        <c:scaling>
          <c:orientation val="minMax"/>
        </c:scaling>
        <c:delete val="0"/>
        <c:axPos val="b"/>
        <c:majorTickMark val="out"/>
        <c:minorTickMark val="none"/>
        <c:tickLblPos val="nextTo"/>
        <c:crossAx val="67941120"/>
        <c:crosses val="autoZero"/>
        <c:auto val="0"/>
        <c:lblAlgn val="ctr"/>
        <c:lblOffset val="100"/>
        <c:noMultiLvlLbl val="0"/>
      </c:catAx>
      <c:valAx>
        <c:axId val="679411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6792704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8410763827637636E-2"/>
          <c:y val="0.11537540748824793"/>
          <c:w val="0.92167877320419689"/>
          <c:h val="0.72171074050282291"/>
        </c:manualLayout>
      </c:layout>
      <c:bar3DChart>
        <c:barDir val="col"/>
        <c:grouping val="stacked"/>
        <c:varyColors val="0"/>
        <c:ser>
          <c:idx val="3"/>
          <c:order val="0"/>
          <c:tx>
            <c:strRef>
              <c:f>'RESUMEN LIZETH'!$B$4</c:f>
              <c:strCache>
                <c:ptCount val="1"/>
                <c:pt idx="0">
                  <c:v>Ejecución y Liquidación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9.6852300242130755E-3"/>
                  <c:y val="-0.1703785924760634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6.4568200161420498E-3"/>
                  <c:y val="-0.1906617582470234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4.6907155351608772E-3"/>
                  <c:y val="-8.84152737443729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6142050040355124E-2"/>
                  <c:y val="-8.92459293922237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3.2284100080710249E-3"/>
                  <c:y val="-7.70760299296477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/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'RESUMEN LIZETH'!$C$1:$G$1</c:f>
              <c:strCache>
                <c:ptCount val="5"/>
                <c:pt idx="0">
                  <c:v>No. de Hallazgos</c:v>
                </c:pt>
                <c:pt idx="1">
                  <c:v>Metas Concertadas</c:v>
                </c:pt>
                <c:pt idx="2">
                  <c:v>Metas Cumplidas</c:v>
                </c:pt>
                <c:pt idx="3">
                  <c:v>Metas en desarrollo</c:v>
                </c:pt>
                <c:pt idx="4">
                  <c:v>Metas Vencidas</c:v>
                </c:pt>
              </c:strCache>
            </c:strRef>
          </c:cat>
          <c:val>
            <c:numRef>
              <c:f>'RESUMEN LIZETH'!$C$4:$G$4</c:f>
              <c:numCache>
                <c:formatCode>General</c:formatCode>
                <c:ptCount val="5"/>
                <c:pt idx="0">
                  <c:v>16</c:v>
                </c:pt>
                <c:pt idx="1">
                  <c:v>22</c:v>
                </c:pt>
                <c:pt idx="2" formatCode="0">
                  <c:v>20</c:v>
                </c:pt>
                <c:pt idx="3" formatCode="0">
                  <c:v>1</c:v>
                </c:pt>
                <c:pt idx="4" formatCode="0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8055424"/>
        <c:axId val="68056960"/>
        <c:axId val="0"/>
      </c:bar3DChart>
      <c:catAx>
        <c:axId val="68055424"/>
        <c:scaling>
          <c:orientation val="minMax"/>
        </c:scaling>
        <c:delete val="0"/>
        <c:axPos val="b"/>
        <c:majorTickMark val="out"/>
        <c:minorTickMark val="none"/>
        <c:tickLblPos val="nextTo"/>
        <c:crossAx val="68056960"/>
        <c:crosses val="autoZero"/>
        <c:auto val="0"/>
        <c:lblAlgn val="ctr"/>
        <c:lblOffset val="100"/>
        <c:noMultiLvlLbl val="0"/>
      </c:catAx>
      <c:valAx>
        <c:axId val="680569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6805542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4416778983708123E-2"/>
          <c:y val="5.665173862268396E-2"/>
          <c:w val="0.85856714785651789"/>
          <c:h val="0.85686024028529961"/>
        </c:manualLayout>
      </c:layout>
      <c:bar3DChart>
        <c:barDir val="col"/>
        <c:grouping val="stacked"/>
        <c:varyColors val="0"/>
        <c:ser>
          <c:idx val="9"/>
          <c:order val="0"/>
          <c:tx>
            <c:strRef>
              <c:f>'RESUMEN OLINTO'!$B$11</c:f>
              <c:strCache>
                <c:ptCount val="1"/>
                <c:pt idx="0">
                  <c:v>Extrahospitalarios</c:v>
                </c:pt>
              </c:strCache>
            </c:strRef>
          </c:tx>
          <c:spPr>
            <a:solidFill>
              <a:srgbClr val="7030A0"/>
            </a:solidFill>
          </c:spPr>
          <c:invertIfNegative val="0"/>
          <c:dLbls>
            <c:txPr>
              <a:bodyPr/>
              <a:lstStyle/>
              <a:p>
                <a:pPr>
                  <a:defRPr sz="1600" b="1"/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'RESUMEN OLINTO'!$C$1:$G$1</c:f>
              <c:strCache>
                <c:ptCount val="5"/>
                <c:pt idx="0">
                  <c:v>No. de Hallazgos</c:v>
                </c:pt>
                <c:pt idx="1">
                  <c:v>Metas Concertadas</c:v>
                </c:pt>
                <c:pt idx="2">
                  <c:v>Metas Cumplidas</c:v>
                </c:pt>
                <c:pt idx="3">
                  <c:v>Metas en desarrollo</c:v>
                </c:pt>
                <c:pt idx="4">
                  <c:v>Metas Vencidas</c:v>
                </c:pt>
              </c:strCache>
            </c:strRef>
          </c:cat>
          <c:val>
            <c:numRef>
              <c:f>'RESUMEN OLINTO'!$C$11:$G$11</c:f>
              <c:numCache>
                <c:formatCode>General</c:formatCode>
                <c:ptCount val="5"/>
                <c:pt idx="0">
                  <c:v>6</c:v>
                </c:pt>
                <c:pt idx="1">
                  <c:v>6</c:v>
                </c:pt>
                <c:pt idx="2" formatCode="0">
                  <c:v>1</c:v>
                </c:pt>
                <c:pt idx="3" formatCode="0">
                  <c:v>5</c:v>
                </c:pt>
                <c:pt idx="4" formatCode="0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07753856"/>
        <c:axId val="107755392"/>
        <c:axId val="0"/>
      </c:bar3DChart>
      <c:catAx>
        <c:axId val="107753856"/>
        <c:scaling>
          <c:orientation val="minMax"/>
        </c:scaling>
        <c:delete val="0"/>
        <c:axPos val="b"/>
        <c:majorTickMark val="out"/>
        <c:minorTickMark val="none"/>
        <c:tickLblPos val="nextTo"/>
        <c:crossAx val="107755392"/>
        <c:crosses val="autoZero"/>
        <c:auto val="0"/>
        <c:lblAlgn val="ctr"/>
        <c:lblOffset val="100"/>
        <c:noMultiLvlLbl val="0"/>
      </c:catAx>
      <c:valAx>
        <c:axId val="1077553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775385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O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9629272480302363E-2"/>
          <c:y val="2.8252405949256341E-2"/>
          <c:w val="0.91037072751969761"/>
          <c:h val="0.8564325567492227"/>
        </c:manualLayout>
      </c:layout>
      <c:bar3D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3.6751040671270351E-3"/>
                  <c:y val="0.206964924457021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/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RESUMEN!$C$5:$G$5</c:f>
              <c:strCache>
                <c:ptCount val="5"/>
                <c:pt idx="0">
                  <c:v>No. de Hallazgos</c:v>
                </c:pt>
                <c:pt idx="1">
                  <c:v>Metas Concertadas</c:v>
                </c:pt>
                <c:pt idx="2">
                  <c:v>Metas Cumplidas</c:v>
                </c:pt>
                <c:pt idx="3">
                  <c:v>Metas en desarrollo</c:v>
                </c:pt>
                <c:pt idx="4">
                  <c:v>Metas Vencidas</c:v>
                </c:pt>
              </c:strCache>
            </c:strRef>
          </c:cat>
          <c:val>
            <c:numRef>
              <c:f>RESUMEN!$C$21:$G$21</c:f>
              <c:numCache>
                <c:formatCode>General</c:formatCode>
                <c:ptCount val="5"/>
                <c:pt idx="0">
                  <c:v>7</c:v>
                </c:pt>
                <c:pt idx="1">
                  <c:v>0</c:v>
                </c:pt>
                <c:pt idx="2" formatCode="0">
                  <c:v>0</c:v>
                </c:pt>
                <c:pt idx="3" formatCode="0">
                  <c:v>0</c:v>
                </c:pt>
                <c:pt idx="4" formatCode="0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09577344"/>
        <c:axId val="109578880"/>
        <c:axId val="0"/>
      </c:bar3DChart>
      <c:catAx>
        <c:axId val="1095773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09578880"/>
        <c:crosses val="autoZero"/>
        <c:auto val="1"/>
        <c:lblAlgn val="ctr"/>
        <c:lblOffset val="100"/>
        <c:noMultiLvlLbl val="0"/>
      </c:catAx>
      <c:valAx>
        <c:axId val="109578880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10957734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O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6068321381384877E-2"/>
          <c:y val="6.2599785172132216E-2"/>
          <c:w val="0.9502086944174627"/>
          <c:h val="0.8048840537151977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'[1 Consolidado Invidual PM Procesos jun17 Gustavo.xlsx]RESUMEN'!$B$12</c:f>
              <c:strCache>
                <c:ptCount val="1"/>
                <c:pt idx="0">
                  <c:v>Seguridad y Salud en el trabajo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dLbl>
              <c:idx val="1"/>
              <c:layout>
                <c:manualLayout>
                  <c:x val="7.6593282982484329E-3"/>
                  <c:y val="-9.25925925925925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0767414093278421E-2"/>
                  <c:y val="-2.77777777777777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315723310137335E-2"/>
                  <c:y val="-8.33333333333333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/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'[1 Consolidado Invidual PM Procesos jun17 Gustavo.xlsx]RESUMEN'!$C$5:$G$5</c:f>
              <c:strCache>
                <c:ptCount val="5"/>
                <c:pt idx="0">
                  <c:v>No. de Hallazgos</c:v>
                </c:pt>
                <c:pt idx="1">
                  <c:v>Metas Concertadas</c:v>
                </c:pt>
                <c:pt idx="2">
                  <c:v>Metas Cumplidas</c:v>
                </c:pt>
                <c:pt idx="3">
                  <c:v>Metas en desarrollo</c:v>
                </c:pt>
                <c:pt idx="4">
                  <c:v>Metas Vencidas</c:v>
                </c:pt>
              </c:strCache>
            </c:strRef>
          </c:cat>
          <c:val>
            <c:numRef>
              <c:f>'[1 Consolidado Invidual PM Procesos jun17 Gustavo.xlsx]RESUMEN'!$C$12:$G$12</c:f>
              <c:numCache>
                <c:formatCode>General</c:formatCode>
                <c:ptCount val="5"/>
                <c:pt idx="0">
                  <c:v>36</c:v>
                </c:pt>
                <c:pt idx="1">
                  <c:v>19</c:v>
                </c:pt>
                <c:pt idx="2" formatCode="0">
                  <c:v>0</c:v>
                </c:pt>
                <c:pt idx="3" formatCode="0">
                  <c:v>0</c:v>
                </c:pt>
                <c:pt idx="4" formatCode="0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00603008"/>
        <c:axId val="100604544"/>
        <c:axId val="0"/>
      </c:bar3DChart>
      <c:catAx>
        <c:axId val="100603008"/>
        <c:scaling>
          <c:orientation val="minMax"/>
        </c:scaling>
        <c:delete val="0"/>
        <c:axPos val="b"/>
        <c:majorTickMark val="out"/>
        <c:minorTickMark val="none"/>
        <c:tickLblPos val="nextTo"/>
        <c:crossAx val="100604544"/>
        <c:crosses val="autoZero"/>
        <c:auto val="1"/>
        <c:lblAlgn val="ctr"/>
        <c:lblOffset val="100"/>
        <c:noMultiLvlLbl val="0"/>
      </c:catAx>
      <c:valAx>
        <c:axId val="100604544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10060300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O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1988407699037624E-2"/>
          <c:y val="8.347048546972155E-2"/>
          <c:w val="0.92256646632848194"/>
          <c:h val="0.7853972110381275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'[1 Consolidado Invidual PM Procesos jun17 Gustavo.xlsx]RESUMEN'!$B$12</c:f>
              <c:strCache>
                <c:ptCount val="1"/>
                <c:pt idx="0">
                  <c:v>Área Almaneces</c:v>
                </c:pt>
              </c:strCache>
            </c:strRef>
          </c:tx>
          <c:spPr>
            <a:solidFill>
              <a:srgbClr val="109EDE"/>
            </a:solidFill>
          </c:spPr>
          <c:invertIfNegative val="0"/>
          <c:dLbls>
            <c:dLbl>
              <c:idx val="1"/>
              <c:layout>
                <c:manualLayout>
                  <c:x val="7.6593282982484329E-3"/>
                  <c:y val="-9.25925925925925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0767414093278421E-2"/>
                  <c:y val="-2.77777777777777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315723310137335E-2"/>
                  <c:y val="-8.33333333333333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/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'[1 Consolidado Invidual PM Procesos jun17 Gustavo.xlsx]RESUMEN'!$C$5:$G$5</c:f>
              <c:strCache>
                <c:ptCount val="5"/>
                <c:pt idx="0">
                  <c:v>No. de Hallazgos</c:v>
                </c:pt>
                <c:pt idx="1">
                  <c:v>Metas Concertadas</c:v>
                </c:pt>
                <c:pt idx="2">
                  <c:v>Metas Cumplidas</c:v>
                </c:pt>
                <c:pt idx="3">
                  <c:v>Metas en desarrollo</c:v>
                </c:pt>
                <c:pt idx="4">
                  <c:v>Metas Vencidas</c:v>
                </c:pt>
              </c:strCache>
            </c:strRef>
          </c:cat>
          <c:val>
            <c:numRef>
              <c:f>'[1 Consolidado Invidual PM Procesos jun17 Gustavo.xlsx]RESUMEN'!$C$12:$G$12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 formatCode="0">
                  <c:v>0</c:v>
                </c:pt>
                <c:pt idx="3" formatCode="0">
                  <c:v>0</c:v>
                </c:pt>
                <c:pt idx="4" formatCode="0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03822848"/>
        <c:axId val="108376064"/>
        <c:axId val="0"/>
      </c:bar3DChart>
      <c:catAx>
        <c:axId val="103822848"/>
        <c:scaling>
          <c:orientation val="minMax"/>
        </c:scaling>
        <c:delete val="0"/>
        <c:axPos val="b"/>
        <c:majorTickMark val="out"/>
        <c:minorTickMark val="none"/>
        <c:tickLblPos val="nextTo"/>
        <c:crossAx val="108376064"/>
        <c:crosses val="autoZero"/>
        <c:auto val="1"/>
        <c:lblAlgn val="ctr"/>
        <c:lblOffset val="100"/>
        <c:noMultiLvlLbl val="0"/>
      </c:catAx>
      <c:valAx>
        <c:axId val="108376064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103822848"/>
        <c:crosses val="autoZero"/>
        <c:crossBetween val="between"/>
        <c:majorUnit val="1"/>
      </c:valAx>
    </c:plotArea>
    <c:plotVisOnly val="1"/>
    <c:dispBlanksAs val="gap"/>
    <c:showDLblsOverMax val="0"/>
  </c:chart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O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/>
      <c:areaChart>
        <c:grouping val="standard"/>
        <c:varyColors val="0"/>
        <c:ser>
          <c:idx val="0"/>
          <c:order val="0"/>
          <c:tx>
            <c:v>Metas Planeadas</c:v>
          </c:tx>
          <c:spPr>
            <a:solidFill>
              <a:srgbClr val="FFFF00"/>
            </a:solidFill>
            <a:ln>
              <a:solidFill>
                <a:srgbClr val="00B050"/>
              </a:solidFill>
            </a:ln>
          </c:spPr>
          <c:cat>
            <c:strRef>
              <c:f>'[5 Anexo Presentación PM a Junio 2017.xlsx]Segunda'!$B$29:$B$35</c:f>
              <c:strCache>
                <c:ptCount val="7"/>
                <c:pt idx="0">
                  <c:v>Subdirección de Finanzas (CIC2016)</c:v>
                </c:pt>
                <c:pt idx="1">
                  <c:v>Contabilidad</c:v>
                </c:pt>
                <c:pt idx="2">
                  <c:v>Costos</c:v>
                </c:pt>
                <c:pt idx="3">
                  <c:v>Seguimiento Presupuestal/16</c:v>
                </c:pt>
                <c:pt idx="4">
                  <c:v>Facturación</c:v>
                </c:pt>
                <c:pt idx="5">
                  <c:v>Cartera</c:v>
                </c:pt>
                <c:pt idx="6">
                  <c:v>Tesoreria</c:v>
                </c:pt>
              </c:strCache>
            </c:strRef>
          </c:cat>
          <c:val>
            <c:numRef>
              <c:f>'[5 Anexo Presentación PM a Junio 2017.xlsx]Segunda'!$C$29:$C$35</c:f>
              <c:numCache>
                <c:formatCode>General</c:formatCode>
                <c:ptCount val="7"/>
                <c:pt idx="0">
                  <c:v>7</c:v>
                </c:pt>
                <c:pt idx="1">
                  <c:v>4</c:v>
                </c:pt>
                <c:pt idx="2">
                  <c:v>12</c:v>
                </c:pt>
                <c:pt idx="3">
                  <c:v>2</c:v>
                </c:pt>
                <c:pt idx="4">
                  <c:v>5</c:v>
                </c:pt>
                <c:pt idx="5">
                  <c:v>8</c:v>
                </c:pt>
                <c:pt idx="6">
                  <c:v>6</c:v>
                </c:pt>
              </c:numCache>
            </c:numRef>
          </c:val>
        </c:ser>
        <c:ser>
          <c:idx val="1"/>
          <c:order val="1"/>
          <c:tx>
            <c:v>Metas Cumplidas</c:v>
          </c:tx>
          <c:spPr>
            <a:solidFill>
              <a:srgbClr val="00B050"/>
            </a:solidFill>
          </c:spPr>
          <c:cat>
            <c:strRef>
              <c:f>'[5 Anexo Presentación PM a Junio 2017.xlsx]Segunda'!$B$29:$B$35</c:f>
              <c:strCache>
                <c:ptCount val="7"/>
                <c:pt idx="0">
                  <c:v>Subdirección de Finanzas (CIC2016)</c:v>
                </c:pt>
                <c:pt idx="1">
                  <c:v>Contabilidad</c:v>
                </c:pt>
                <c:pt idx="2">
                  <c:v>Costos</c:v>
                </c:pt>
                <c:pt idx="3">
                  <c:v>Seguimiento Presupuestal/16</c:v>
                </c:pt>
                <c:pt idx="4">
                  <c:v>Facturación</c:v>
                </c:pt>
                <c:pt idx="5">
                  <c:v>Cartera</c:v>
                </c:pt>
                <c:pt idx="6">
                  <c:v>Tesoreria</c:v>
                </c:pt>
              </c:strCache>
            </c:strRef>
          </c:cat>
          <c:val>
            <c:numRef>
              <c:f>'[5 Anexo Presentación PM a Junio 2017.xlsx]Segunda'!$D$29:$D$35</c:f>
              <c:numCache>
                <c:formatCode>General</c:formatCode>
                <c:ptCount val="7"/>
                <c:pt idx="0">
                  <c:v>0</c:v>
                </c:pt>
                <c:pt idx="1">
                  <c:v>3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6</c:v>
                </c:pt>
                <c:pt idx="6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9258624"/>
        <c:axId val="69264512"/>
      </c:areaChart>
      <c:catAx>
        <c:axId val="69258624"/>
        <c:scaling>
          <c:orientation val="minMax"/>
        </c:scaling>
        <c:delete val="0"/>
        <c:axPos val="b"/>
        <c:majorTickMark val="out"/>
        <c:minorTickMark val="none"/>
        <c:tickLblPos val="nextTo"/>
        <c:crossAx val="69264512"/>
        <c:crosses val="autoZero"/>
        <c:auto val="1"/>
        <c:lblAlgn val="ctr"/>
        <c:lblOffset val="100"/>
        <c:noMultiLvlLbl val="0"/>
      </c:catAx>
      <c:valAx>
        <c:axId val="69264512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69258624"/>
        <c:crosses val="autoZero"/>
        <c:crossBetween val="midCat"/>
      </c:valAx>
    </c:plotArea>
    <c:legend>
      <c:legendPos val="b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O"/>
  <c:roundedCorners val="0"/>
  <mc:AlternateContent xmlns:mc="http://schemas.openxmlformats.org/markup-compatibility/2006">
    <mc:Choice xmlns:c14="http://schemas.microsoft.com/office/drawing/2007/8/2/chart" Requires="c14">
      <c14:style val="125"/>
    </mc:Choice>
    <mc:Fallback>
      <c:style val="25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6512887456949231E-2"/>
          <c:y val="8.8982088409929758E-2"/>
          <c:w val="0.94315585305336447"/>
          <c:h val="0.7816458665086595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RESUMEN!$B$17</c:f>
              <c:strCache>
                <c:ptCount val="1"/>
                <c:pt idx="0">
                  <c:v>Área Contabilidad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dLbl>
              <c:idx val="0"/>
              <c:layout>
                <c:manualLayout>
                  <c:x val="1.092896174863388E-2"/>
                  <c:y val="-1.38892534266550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6098704875005379E-2"/>
                  <c:y val="-4.629629629629651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/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RESUMEN!$C$5:$G$5</c:f>
              <c:strCache>
                <c:ptCount val="5"/>
                <c:pt idx="0">
                  <c:v>No. de Hallazgos</c:v>
                </c:pt>
                <c:pt idx="1">
                  <c:v>Metas Concertadas</c:v>
                </c:pt>
                <c:pt idx="2">
                  <c:v>Metas Cumplidas</c:v>
                </c:pt>
                <c:pt idx="3">
                  <c:v>Metas en desarrollo</c:v>
                </c:pt>
                <c:pt idx="4">
                  <c:v>Metas Vencidas</c:v>
                </c:pt>
              </c:strCache>
            </c:strRef>
          </c:cat>
          <c:val>
            <c:numRef>
              <c:f>RESUMEN!$C$17:$G$17</c:f>
              <c:numCache>
                <c:formatCode>General</c:formatCode>
                <c:ptCount val="5"/>
                <c:pt idx="0">
                  <c:v>4</c:v>
                </c:pt>
                <c:pt idx="1">
                  <c:v>4</c:v>
                </c:pt>
                <c:pt idx="2" formatCode="0">
                  <c:v>3</c:v>
                </c:pt>
                <c:pt idx="3" formatCode="0">
                  <c:v>0</c:v>
                </c:pt>
                <c:pt idx="4" formatCode="0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16912128"/>
        <c:axId val="116913664"/>
        <c:axId val="0"/>
      </c:bar3DChart>
      <c:catAx>
        <c:axId val="116912128"/>
        <c:scaling>
          <c:orientation val="minMax"/>
        </c:scaling>
        <c:delete val="0"/>
        <c:axPos val="b"/>
        <c:majorTickMark val="out"/>
        <c:minorTickMark val="none"/>
        <c:tickLblPos val="nextTo"/>
        <c:crossAx val="116913664"/>
        <c:crosses val="autoZero"/>
        <c:auto val="1"/>
        <c:lblAlgn val="ctr"/>
        <c:lblOffset val="100"/>
        <c:noMultiLvlLbl val="0"/>
      </c:catAx>
      <c:valAx>
        <c:axId val="116913664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11691212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O"/>
  <c:roundedCorners val="0"/>
  <mc:AlternateContent xmlns:mc="http://schemas.openxmlformats.org/markup-compatibility/2006">
    <mc:Choice xmlns:c14="http://schemas.microsoft.com/office/drawing/2007/8/2/chart" Requires="c14">
      <c14:style val="125"/>
    </mc:Choice>
    <mc:Fallback>
      <c:style val="25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6018025665568035E-2"/>
          <c:y val="0.10203060431132993"/>
          <c:w val="0.95398197433443199"/>
          <c:h val="0.7982179342735121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RESUMEN!$B$17</c:f>
              <c:strCache>
                <c:ptCount val="1"/>
                <c:pt idx="0">
                  <c:v>Área Costos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1.092896174863388E-2"/>
                  <c:y val="-1.38892534266550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6098704875005379E-2"/>
                  <c:y val="-4.629629629629651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/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RESUMEN!$C$5:$G$5</c:f>
              <c:strCache>
                <c:ptCount val="5"/>
                <c:pt idx="0">
                  <c:v>No. de Hallazgos</c:v>
                </c:pt>
                <c:pt idx="1">
                  <c:v>Metas Concertadas</c:v>
                </c:pt>
                <c:pt idx="2">
                  <c:v>Metas Cumplidas</c:v>
                </c:pt>
                <c:pt idx="3">
                  <c:v>Metas en desarrollo</c:v>
                </c:pt>
                <c:pt idx="4">
                  <c:v>Metas Vencidas</c:v>
                </c:pt>
              </c:strCache>
            </c:strRef>
          </c:cat>
          <c:val>
            <c:numRef>
              <c:f>RESUMEN!$C$17:$G$17</c:f>
              <c:numCache>
                <c:formatCode>General</c:formatCode>
                <c:ptCount val="5"/>
                <c:pt idx="0">
                  <c:v>11</c:v>
                </c:pt>
                <c:pt idx="1">
                  <c:v>12</c:v>
                </c:pt>
                <c:pt idx="2" formatCode="0">
                  <c:v>2</c:v>
                </c:pt>
                <c:pt idx="3" formatCode="0">
                  <c:v>9</c:v>
                </c:pt>
                <c:pt idx="4" formatCode="0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23487744"/>
        <c:axId val="123489280"/>
        <c:axId val="0"/>
      </c:bar3DChart>
      <c:catAx>
        <c:axId val="123487744"/>
        <c:scaling>
          <c:orientation val="minMax"/>
        </c:scaling>
        <c:delete val="0"/>
        <c:axPos val="b"/>
        <c:majorTickMark val="out"/>
        <c:minorTickMark val="none"/>
        <c:tickLblPos val="nextTo"/>
        <c:crossAx val="123489280"/>
        <c:crosses val="autoZero"/>
        <c:auto val="1"/>
        <c:lblAlgn val="ctr"/>
        <c:lblOffset val="100"/>
        <c:noMultiLvlLbl val="0"/>
      </c:catAx>
      <c:valAx>
        <c:axId val="123489280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12348774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O"/>
  <c:roundedCorners val="0"/>
  <mc:AlternateContent xmlns:mc="http://schemas.openxmlformats.org/markup-compatibility/2006">
    <mc:Choice xmlns:c14="http://schemas.microsoft.com/office/drawing/2007/8/2/chart" Requires="c14">
      <c14:style val="125"/>
    </mc:Choice>
    <mc:Fallback>
      <c:style val="25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2631409594195926E-2"/>
          <c:y val="0.10365766136116492"/>
          <c:w val="0.91940838162721306"/>
          <c:h val="0.7787397931003597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RESUMEN!$B$18</c:f>
              <c:strCache>
                <c:ptCount val="1"/>
                <c:pt idx="0">
                  <c:v>Seguimiento Presupuestal16</c:v>
                </c:pt>
              </c:strCache>
            </c:strRef>
          </c:tx>
          <c:spPr>
            <a:solidFill>
              <a:srgbClr val="5FCE32"/>
            </a:solidFill>
          </c:spPr>
          <c:invertIfNegative val="0"/>
          <c:dLbls>
            <c:dLbl>
              <c:idx val="0"/>
              <c:layout>
                <c:manualLayout>
                  <c:x val="8.0482897384305842E-3"/>
                  <c:y val="-2.31481481481481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6582170186473169E-2"/>
                  <c:y val="-1.38888888888888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146210596914822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/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RESUMEN!$C$5:$G$5</c:f>
              <c:strCache>
                <c:ptCount val="5"/>
                <c:pt idx="0">
                  <c:v>No. de Hallazgos</c:v>
                </c:pt>
                <c:pt idx="1">
                  <c:v>Metas Concertadas</c:v>
                </c:pt>
                <c:pt idx="2">
                  <c:v>Metas Cumplidas</c:v>
                </c:pt>
                <c:pt idx="3">
                  <c:v>Metas en desarrollo</c:v>
                </c:pt>
                <c:pt idx="4">
                  <c:v>Metas Vencidas</c:v>
                </c:pt>
              </c:strCache>
            </c:strRef>
          </c:cat>
          <c:val>
            <c:numRef>
              <c:f>RESUMEN!$C$18:$G$18</c:f>
              <c:numCache>
                <c:formatCode>General</c:formatCode>
                <c:ptCount val="5"/>
                <c:pt idx="0">
                  <c:v>2</c:v>
                </c:pt>
                <c:pt idx="1">
                  <c:v>2</c:v>
                </c:pt>
                <c:pt idx="2" formatCode="0">
                  <c:v>0</c:v>
                </c:pt>
                <c:pt idx="3" formatCode="0">
                  <c:v>2</c:v>
                </c:pt>
                <c:pt idx="4" formatCode="0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26064896"/>
        <c:axId val="127733760"/>
        <c:axId val="0"/>
      </c:bar3DChart>
      <c:catAx>
        <c:axId val="126064896"/>
        <c:scaling>
          <c:orientation val="minMax"/>
        </c:scaling>
        <c:delete val="0"/>
        <c:axPos val="b"/>
        <c:majorTickMark val="out"/>
        <c:minorTickMark val="none"/>
        <c:tickLblPos val="nextTo"/>
        <c:crossAx val="127733760"/>
        <c:crosses val="autoZero"/>
        <c:auto val="1"/>
        <c:lblAlgn val="ctr"/>
        <c:lblOffset val="100"/>
        <c:noMultiLvlLbl val="0"/>
      </c:catAx>
      <c:valAx>
        <c:axId val="127733760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126064896"/>
        <c:crosses val="autoZero"/>
        <c:crossBetween val="between"/>
        <c:minorUnit val="1"/>
      </c:valAx>
    </c:plotArea>
    <c:plotVisOnly val="1"/>
    <c:dispBlanksAs val="gap"/>
    <c:showDLblsOverMax val="0"/>
  </c:chart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O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7934852006725056E-2"/>
          <c:y val="0.14220203603108428"/>
          <c:w val="0.96206514799327492"/>
          <c:h val="0.7564797868462958"/>
        </c:manualLayout>
      </c:layout>
      <c:bar3D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8.1967213114754345E-3"/>
                  <c:y val="-2.77777777777777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/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RESUMEN!$C$5:$G$5</c:f>
              <c:strCache>
                <c:ptCount val="5"/>
                <c:pt idx="0">
                  <c:v>No. de Hallazgos</c:v>
                </c:pt>
                <c:pt idx="1">
                  <c:v>Metas Concertadas</c:v>
                </c:pt>
                <c:pt idx="2">
                  <c:v>Metas Cumplidas</c:v>
                </c:pt>
                <c:pt idx="3">
                  <c:v>Metas en desarrollo</c:v>
                </c:pt>
                <c:pt idx="4">
                  <c:v>Metas Vencidas</c:v>
                </c:pt>
              </c:strCache>
            </c:strRef>
          </c:cat>
          <c:val>
            <c:numRef>
              <c:f>RESUMEN!$C$15:$G$15</c:f>
              <c:numCache>
                <c:formatCode>General</c:formatCode>
                <c:ptCount val="5"/>
                <c:pt idx="0">
                  <c:v>7</c:v>
                </c:pt>
                <c:pt idx="1">
                  <c:v>7</c:v>
                </c:pt>
                <c:pt idx="2" formatCode="0">
                  <c:v>0</c:v>
                </c:pt>
                <c:pt idx="3" formatCode="0">
                  <c:v>6</c:v>
                </c:pt>
                <c:pt idx="4" formatCode="0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28155008"/>
        <c:axId val="128156800"/>
        <c:axId val="0"/>
      </c:bar3DChart>
      <c:catAx>
        <c:axId val="1281550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28156800"/>
        <c:crosses val="autoZero"/>
        <c:auto val="1"/>
        <c:lblAlgn val="ctr"/>
        <c:lblOffset val="100"/>
        <c:noMultiLvlLbl val="0"/>
      </c:catAx>
      <c:valAx>
        <c:axId val="128156800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12815500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O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1386752252059752E-2"/>
          <c:y val="0.19480351414406533"/>
          <c:w val="0.95362873353436206"/>
          <c:h val="0.70180976176054921"/>
        </c:manualLayout>
      </c:layout>
      <c:bar3D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8.1967213114754345E-3"/>
                  <c:y val="-2.77777777777777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/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RESUMEN!$C$5:$G$5</c:f>
              <c:strCache>
                <c:ptCount val="5"/>
                <c:pt idx="0">
                  <c:v>No. de Hallazgos</c:v>
                </c:pt>
                <c:pt idx="1">
                  <c:v>Metas Concertadas</c:v>
                </c:pt>
                <c:pt idx="2">
                  <c:v>Metas Cumplidas</c:v>
                </c:pt>
                <c:pt idx="3">
                  <c:v>Metas en desarrollo</c:v>
                </c:pt>
                <c:pt idx="4">
                  <c:v>Metas Vencidas</c:v>
                </c:pt>
              </c:strCache>
            </c:strRef>
          </c:cat>
          <c:val>
            <c:numRef>
              <c:f>RESUMEN!$C$19:$G$19</c:f>
              <c:numCache>
                <c:formatCode>0</c:formatCode>
                <c:ptCount val="5"/>
                <c:pt idx="0" formatCode="General">
                  <c:v>5</c:v>
                </c:pt>
                <c:pt idx="1">
                  <c:v>5</c:v>
                </c:pt>
                <c:pt idx="2">
                  <c:v>0</c:v>
                </c:pt>
                <c:pt idx="3">
                  <c:v>5</c:v>
                </c:pt>
                <c:pt idx="4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28537344"/>
        <c:axId val="128538880"/>
        <c:axId val="0"/>
      </c:bar3DChart>
      <c:catAx>
        <c:axId val="1285373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28538880"/>
        <c:crosses val="autoZero"/>
        <c:auto val="1"/>
        <c:lblAlgn val="ctr"/>
        <c:lblOffset val="100"/>
        <c:noMultiLvlLbl val="0"/>
      </c:catAx>
      <c:valAx>
        <c:axId val="128538880"/>
        <c:scaling>
          <c:orientation val="minMax"/>
          <c:min val="1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128537344"/>
        <c:crosses val="autoZero"/>
        <c:crossBetween val="between"/>
        <c:majorUnit val="1"/>
      </c:valAx>
    </c:plotArea>
    <c:plotVisOnly val="1"/>
    <c:dispBlanksAs val="gap"/>
    <c:showDLblsOverMax val="0"/>
  </c:chart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1248917527713973E-2"/>
          <c:y val="7.2155661591409223E-2"/>
          <c:w val="0.93477828816084585"/>
          <c:h val="0.81525752922686212"/>
        </c:manualLayout>
      </c:layout>
      <c:bar3DChart>
        <c:barDir val="col"/>
        <c:grouping val="stacked"/>
        <c:varyColors val="0"/>
        <c:ser>
          <c:idx val="6"/>
          <c:order val="0"/>
          <c:tx>
            <c:strRef>
              <c:f>'[2. Consolidado Invidual PM Procesos Corte marzo 2017 Magali.xlsx]RESUMEN'!$B$6</c:f>
              <c:strCache>
                <c:ptCount val="1"/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 b="1"/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'[2. Consolidado Invidual PM Procesos Corte marzo 2017 Magali.xlsx]RESUMEN'!$C$5:$G$5</c:f>
              <c:strCache>
                <c:ptCount val="5"/>
                <c:pt idx="0">
                  <c:v>No. de Hallazgos</c:v>
                </c:pt>
                <c:pt idx="1">
                  <c:v>Metas Concertadas</c:v>
                </c:pt>
                <c:pt idx="2">
                  <c:v>Metas Cumplidas</c:v>
                </c:pt>
                <c:pt idx="3">
                  <c:v>Metas en desarrollo</c:v>
                </c:pt>
                <c:pt idx="4">
                  <c:v>Metas Vencidas</c:v>
                </c:pt>
              </c:strCache>
            </c:strRef>
          </c:cat>
          <c:val>
            <c:numRef>
              <c:f>'[2. Consolidado Invidual PM Procesos Corte marzo 2017 Magali.xlsx]RESUMEN'!$C$6:$G$6</c:f>
            </c:numRef>
          </c:val>
        </c:ser>
        <c:ser>
          <c:idx val="0"/>
          <c:order val="1"/>
          <c:tx>
            <c:strRef>
              <c:f>'[2. Consolidado Invidual PM Procesos Corte marzo 2017 Magali.xlsx]RESUMEN'!$B$7</c:f>
              <c:strCache>
                <c:ptCount val="1"/>
              </c:strCache>
            </c:strRef>
          </c:tx>
          <c:invertIfNegative val="0"/>
          <c:cat>
            <c:strRef>
              <c:f>'[2. Consolidado Invidual PM Procesos Corte marzo 2017 Magali.xlsx]RESUMEN'!$C$5:$G$5</c:f>
              <c:strCache>
                <c:ptCount val="5"/>
                <c:pt idx="0">
                  <c:v>No. de Hallazgos</c:v>
                </c:pt>
                <c:pt idx="1">
                  <c:v>Metas Concertadas</c:v>
                </c:pt>
                <c:pt idx="2">
                  <c:v>Metas Cumplidas</c:v>
                </c:pt>
                <c:pt idx="3">
                  <c:v>Metas en desarrollo</c:v>
                </c:pt>
                <c:pt idx="4">
                  <c:v>Metas Vencidas</c:v>
                </c:pt>
              </c:strCache>
            </c:strRef>
          </c:cat>
          <c:val>
            <c:numRef>
              <c:f>'[2. Consolidado Invidual PM Procesos Corte marzo 2017 Magali.xlsx]RESUMEN'!$C$7:$G$7</c:f>
            </c:numRef>
          </c:val>
        </c:ser>
        <c:ser>
          <c:idx val="1"/>
          <c:order val="2"/>
          <c:tx>
            <c:strRef>
              <c:f>'[2. Consolidado Invidual PM Procesos Corte marzo 2017 Magali.xlsx]RESUMEN'!$B$8</c:f>
              <c:strCache>
                <c:ptCount val="1"/>
              </c:strCache>
            </c:strRef>
          </c:tx>
          <c:invertIfNegative val="0"/>
          <c:cat>
            <c:strRef>
              <c:f>'[2. Consolidado Invidual PM Procesos Corte marzo 2017 Magali.xlsx]RESUMEN'!$C$5:$G$5</c:f>
              <c:strCache>
                <c:ptCount val="5"/>
                <c:pt idx="0">
                  <c:v>No. de Hallazgos</c:v>
                </c:pt>
                <c:pt idx="1">
                  <c:v>Metas Concertadas</c:v>
                </c:pt>
                <c:pt idx="2">
                  <c:v>Metas Cumplidas</c:v>
                </c:pt>
                <c:pt idx="3">
                  <c:v>Metas en desarrollo</c:v>
                </c:pt>
                <c:pt idx="4">
                  <c:v>Metas Vencidas</c:v>
                </c:pt>
              </c:strCache>
            </c:strRef>
          </c:cat>
          <c:val>
            <c:numRef>
              <c:f>'[2. Consolidado Invidual PM Procesos Corte marzo 2017 Magali.xlsx]RESUMEN'!$C$8:$G$8</c:f>
            </c:numRef>
          </c:val>
        </c:ser>
        <c:ser>
          <c:idx val="9"/>
          <c:order val="3"/>
          <c:tx>
            <c:strRef>
              <c:f>'[2. Consolidado Invidual PM Procesos Corte marzo 2017 Magali.xlsx]RESUMEN'!$B$15</c:f>
              <c:strCache>
                <c:ptCount val="1"/>
                <c:pt idx="0">
                  <c:v>Cartera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 b="1"/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'[2. Consolidado Invidual PM Procesos Corte marzo 2017 Magali.xlsx]RESUMEN'!$C$5:$G$5</c:f>
              <c:strCache>
                <c:ptCount val="5"/>
                <c:pt idx="0">
                  <c:v>No. de Hallazgos</c:v>
                </c:pt>
                <c:pt idx="1">
                  <c:v>Metas Concertadas</c:v>
                </c:pt>
                <c:pt idx="2">
                  <c:v>Metas Cumplidas</c:v>
                </c:pt>
                <c:pt idx="3">
                  <c:v>Metas en desarrollo</c:v>
                </c:pt>
                <c:pt idx="4">
                  <c:v>Metas Vencidas</c:v>
                </c:pt>
              </c:strCache>
            </c:strRef>
          </c:cat>
          <c:val>
            <c:numRef>
              <c:f>'[2. Consolidado Invidual PM Procesos Corte marzo 2017 Magali.xlsx]RESUMEN'!$C$15:$G$15</c:f>
              <c:numCache>
                <c:formatCode>0</c:formatCode>
                <c:ptCount val="5"/>
                <c:pt idx="0" formatCode="General">
                  <c:v>8</c:v>
                </c:pt>
                <c:pt idx="1">
                  <c:v>8</c:v>
                </c:pt>
                <c:pt idx="2">
                  <c:v>6</c:v>
                </c:pt>
                <c:pt idx="3">
                  <c:v>0</c:v>
                </c:pt>
                <c:pt idx="4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9697536"/>
        <c:axId val="69699072"/>
        <c:axId val="0"/>
      </c:bar3DChart>
      <c:catAx>
        <c:axId val="69697536"/>
        <c:scaling>
          <c:orientation val="minMax"/>
        </c:scaling>
        <c:delete val="0"/>
        <c:axPos val="b"/>
        <c:majorTickMark val="out"/>
        <c:minorTickMark val="none"/>
        <c:tickLblPos val="nextTo"/>
        <c:crossAx val="69699072"/>
        <c:crosses val="autoZero"/>
        <c:auto val="1"/>
        <c:lblAlgn val="ctr"/>
        <c:lblOffset val="100"/>
        <c:noMultiLvlLbl val="0"/>
      </c:catAx>
      <c:valAx>
        <c:axId val="696990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6969753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4962025343393226E-2"/>
          <c:y val="6.5187853852547065E-2"/>
          <c:w val="0.88837141439319489"/>
          <c:h val="0.80741102961634048"/>
        </c:manualLayout>
      </c:layout>
      <c:bar3DChart>
        <c:barDir val="col"/>
        <c:grouping val="stacked"/>
        <c:varyColors val="0"/>
        <c:ser>
          <c:idx val="6"/>
          <c:order val="0"/>
          <c:tx>
            <c:strRef>
              <c:f>'[2. Consolidado Invidual PM Procesos Corte marzo 2017 Magali.xlsx]RESUMEN'!$B$16</c:f>
              <c:strCache>
                <c:ptCount val="1"/>
                <c:pt idx="0">
                  <c:v>Tesoreria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600" b="1"/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'[2. Consolidado Invidual PM Procesos Corte marzo 2017 Magali.xlsx]RESUMEN'!$C$5:$G$5</c:f>
              <c:strCache>
                <c:ptCount val="5"/>
                <c:pt idx="0">
                  <c:v>No. de Hallazgos</c:v>
                </c:pt>
                <c:pt idx="1">
                  <c:v>Metas Concertadas</c:v>
                </c:pt>
                <c:pt idx="2">
                  <c:v>Metas Cumplidas</c:v>
                </c:pt>
                <c:pt idx="3">
                  <c:v>Metas en desarrollo</c:v>
                </c:pt>
                <c:pt idx="4">
                  <c:v>Metas Vencidas</c:v>
                </c:pt>
              </c:strCache>
            </c:strRef>
          </c:cat>
          <c:val>
            <c:numRef>
              <c:f>'[2. Consolidado Invidual PM Procesos Corte marzo 2017 Magali.xlsx]RESUMEN'!$C$16:$G$16</c:f>
              <c:numCache>
                <c:formatCode>0</c:formatCode>
                <c:ptCount val="5"/>
                <c:pt idx="0" formatCode="General">
                  <c:v>6</c:v>
                </c:pt>
                <c:pt idx="1">
                  <c:v>6</c:v>
                </c:pt>
                <c:pt idx="2">
                  <c:v>4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70354048"/>
        <c:axId val="70355584"/>
        <c:axId val="0"/>
      </c:bar3DChart>
      <c:catAx>
        <c:axId val="70354048"/>
        <c:scaling>
          <c:orientation val="minMax"/>
        </c:scaling>
        <c:delete val="0"/>
        <c:axPos val="b"/>
        <c:majorTickMark val="out"/>
        <c:minorTickMark val="none"/>
        <c:tickLblPos val="nextTo"/>
        <c:crossAx val="70355584"/>
        <c:crosses val="autoZero"/>
        <c:auto val="1"/>
        <c:lblAlgn val="ctr"/>
        <c:lblOffset val="100"/>
        <c:noMultiLvlLbl val="0"/>
      </c:catAx>
      <c:valAx>
        <c:axId val="703555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035404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O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/>
      <c:areaChart>
        <c:grouping val="standard"/>
        <c:varyColors val="0"/>
        <c:ser>
          <c:idx val="0"/>
          <c:order val="0"/>
          <c:tx>
            <c:v>Metas Planeadas</c:v>
          </c:tx>
          <c:spPr>
            <a:solidFill>
              <a:srgbClr val="FFFF00"/>
            </a:solidFill>
            <a:ln>
              <a:solidFill>
                <a:srgbClr val="00B050"/>
              </a:solidFill>
            </a:ln>
          </c:spPr>
          <c:cat>
            <c:strRef>
              <c:f>'[5 Anexo Presentación PM a Junio 2017.xlsx]Segunda'!$B$44:$B$45</c:f>
              <c:strCache>
                <c:ptCount val="2"/>
                <c:pt idx="0">
                  <c:v>Grupo Docencia</c:v>
                </c:pt>
                <c:pt idx="1">
                  <c:v>Unidad Investigacion Cientifica</c:v>
                </c:pt>
              </c:strCache>
            </c:strRef>
          </c:cat>
          <c:val>
            <c:numRef>
              <c:f>'[5 Anexo Presentación PM a Junio 2017.xlsx]Segunda'!$C$44:$C$45</c:f>
              <c:numCache>
                <c:formatCode>General</c:formatCode>
                <c:ptCount val="2"/>
                <c:pt idx="0">
                  <c:v>6</c:v>
                </c:pt>
                <c:pt idx="1">
                  <c:v>10</c:v>
                </c:pt>
              </c:numCache>
            </c:numRef>
          </c:val>
        </c:ser>
        <c:ser>
          <c:idx val="1"/>
          <c:order val="1"/>
          <c:tx>
            <c:v>Metas Cumplidas</c:v>
          </c:tx>
          <c:spPr>
            <a:solidFill>
              <a:srgbClr val="00B050"/>
            </a:solidFill>
          </c:spPr>
          <c:cat>
            <c:strRef>
              <c:f>'[5 Anexo Presentación PM a Junio 2017.xlsx]Segunda'!$B$44:$B$45</c:f>
              <c:strCache>
                <c:ptCount val="2"/>
                <c:pt idx="0">
                  <c:v>Grupo Docencia</c:v>
                </c:pt>
                <c:pt idx="1">
                  <c:v>Unidad Investigacion Cientifica</c:v>
                </c:pt>
              </c:strCache>
            </c:strRef>
          </c:cat>
          <c:val>
            <c:numRef>
              <c:f>'[5 Anexo Presentación PM a Junio 2017.xlsx]Segunda'!$D$44:$D$45</c:f>
              <c:numCache>
                <c:formatCode>General</c:formatCode>
                <c:ptCount val="2"/>
                <c:pt idx="0">
                  <c:v>5</c:v>
                </c:pt>
                <c:pt idx="1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0443008"/>
        <c:axId val="70444544"/>
      </c:areaChart>
      <c:catAx>
        <c:axId val="70443008"/>
        <c:scaling>
          <c:orientation val="minMax"/>
        </c:scaling>
        <c:delete val="0"/>
        <c:axPos val="b"/>
        <c:majorTickMark val="out"/>
        <c:minorTickMark val="none"/>
        <c:tickLblPos val="nextTo"/>
        <c:crossAx val="70444544"/>
        <c:crosses val="autoZero"/>
        <c:auto val="1"/>
        <c:lblAlgn val="ctr"/>
        <c:lblOffset val="100"/>
        <c:noMultiLvlLbl val="0"/>
      </c:catAx>
      <c:valAx>
        <c:axId val="704445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0443008"/>
        <c:crosses val="autoZero"/>
        <c:crossBetween val="midCat"/>
      </c:valAx>
    </c:plotArea>
    <c:legend>
      <c:legendPos val="b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8410763827637636E-2"/>
          <c:y val="5.3380862755588322E-2"/>
          <c:w val="0.85856714785651789"/>
          <c:h val="0.83622305184101375"/>
        </c:manualLayout>
      </c:layout>
      <c:bar3DChart>
        <c:barDir val="col"/>
        <c:grouping val="stacked"/>
        <c:varyColors val="0"/>
        <c:ser>
          <c:idx val="8"/>
          <c:order val="0"/>
          <c:tx>
            <c:strRef>
              <c:f>'[2. Consolidado Invidual PM Procesos Corte marzo 2017 Magali.xlsx]RESUMEN'!$B$18</c:f>
              <c:strCache>
                <c:ptCount val="1"/>
                <c:pt idx="0">
                  <c:v>Grupo de Educación Médica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txPr>
              <a:bodyPr/>
              <a:lstStyle/>
              <a:p>
                <a:pPr>
                  <a:defRPr sz="1600" b="1"/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'[2. Consolidado Invidual PM Procesos Corte marzo 2017 Magali.xlsx]RESUMEN'!$C$5:$G$5</c:f>
              <c:strCache>
                <c:ptCount val="5"/>
                <c:pt idx="0">
                  <c:v>No. de Hallazgos</c:v>
                </c:pt>
                <c:pt idx="1">
                  <c:v>Metas Concertadas</c:v>
                </c:pt>
                <c:pt idx="2">
                  <c:v>Metas Cumplidas</c:v>
                </c:pt>
                <c:pt idx="3">
                  <c:v>Metas en desarrollo</c:v>
                </c:pt>
                <c:pt idx="4">
                  <c:v>Metas Vencidas</c:v>
                </c:pt>
              </c:strCache>
            </c:strRef>
          </c:cat>
          <c:val>
            <c:numRef>
              <c:f>'[2. Consolidado Invidual PM Procesos Corte marzo 2017 Magali.xlsx]RESUMEN'!$C$18:$G$18</c:f>
              <c:numCache>
                <c:formatCode>General</c:formatCode>
                <c:ptCount val="5"/>
                <c:pt idx="0">
                  <c:v>4</c:v>
                </c:pt>
                <c:pt idx="1">
                  <c:v>6</c:v>
                </c:pt>
                <c:pt idx="2" formatCode="0">
                  <c:v>5</c:v>
                </c:pt>
                <c:pt idx="3" formatCode="0">
                  <c:v>0</c:v>
                </c:pt>
                <c:pt idx="4" formatCode="0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70088192"/>
        <c:axId val="70089728"/>
        <c:axId val="0"/>
      </c:bar3DChart>
      <c:catAx>
        <c:axId val="7008819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s-CO"/>
          </a:p>
        </c:txPr>
        <c:crossAx val="70089728"/>
        <c:crosses val="autoZero"/>
        <c:auto val="0"/>
        <c:lblAlgn val="ctr"/>
        <c:lblOffset val="100"/>
        <c:noMultiLvlLbl val="0"/>
      </c:catAx>
      <c:valAx>
        <c:axId val="700897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008819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O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6342618910705143E-2"/>
          <c:y val="0.19480351414406533"/>
          <c:w val="0.93121361288162652"/>
          <c:h val="0.70972886117561018"/>
        </c:manualLayout>
      </c:layout>
      <c:bar3DChart>
        <c:barDir val="col"/>
        <c:grouping val="clustered"/>
        <c:varyColors val="0"/>
        <c:ser>
          <c:idx val="0"/>
          <c:order val="0"/>
          <c:spPr>
            <a:solidFill>
              <a:srgbClr val="FF0000"/>
            </a:solidFill>
          </c:spPr>
          <c:invertIfNegative val="0"/>
          <c:dLbls>
            <c:dLbl>
              <c:idx val="0"/>
              <c:layout>
                <c:manualLayout>
                  <c:x val="1.862656529682202E-2"/>
                  <c:y val="-3.10489643681924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5.2126964868478556E-3"/>
                  <c:y val="-1.99673963189015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8.6878274780796544E-3"/>
                  <c:y val="-1.14099407536580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/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RESUMEN!$C$5:$G$5</c:f>
              <c:strCache>
                <c:ptCount val="5"/>
                <c:pt idx="0">
                  <c:v>No. de Hallazgos</c:v>
                </c:pt>
                <c:pt idx="1">
                  <c:v>Metas Concertadas</c:v>
                </c:pt>
                <c:pt idx="2">
                  <c:v>Metas Cumplidas</c:v>
                </c:pt>
                <c:pt idx="3">
                  <c:v>Metas en desarrollo</c:v>
                </c:pt>
                <c:pt idx="4">
                  <c:v>Metas Vencidas</c:v>
                </c:pt>
              </c:strCache>
            </c:strRef>
          </c:cat>
          <c:val>
            <c:numRef>
              <c:f>RESUMEN!$C$23:$G$23</c:f>
              <c:numCache>
                <c:formatCode>0</c:formatCode>
                <c:ptCount val="5"/>
                <c:pt idx="0" formatCode="General">
                  <c:v>11</c:v>
                </c:pt>
                <c:pt idx="1">
                  <c:v>10</c:v>
                </c:pt>
                <c:pt idx="2">
                  <c:v>3</c:v>
                </c:pt>
                <c:pt idx="3">
                  <c:v>5</c:v>
                </c:pt>
                <c:pt idx="4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28439808"/>
        <c:axId val="128441344"/>
        <c:axId val="0"/>
      </c:bar3DChart>
      <c:catAx>
        <c:axId val="1284398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s-CO"/>
          </a:p>
        </c:txPr>
        <c:crossAx val="128441344"/>
        <c:crosses val="autoZero"/>
        <c:auto val="1"/>
        <c:lblAlgn val="ctr"/>
        <c:lblOffset val="100"/>
        <c:noMultiLvlLbl val="0"/>
      </c:catAx>
      <c:valAx>
        <c:axId val="128441344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12843980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diagrams/_rels/data9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diagrams/_rels/drawing9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5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6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7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8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9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0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24F6F15-B9D3-477E-8894-1122B0294820}" type="doc">
      <dgm:prSet loTypeId="urn:microsoft.com/office/officeart/2005/8/layout/vList3#5" loCatId="list" qsTypeId="urn:microsoft.com/office/officeart/2005/8/quickstyle/simple2" qsCatId="simple" csTypeId="urn:microsoft.com/office/officeart/2005/8/colors/accent1_3" csCatId="accent1" phldr="1"/>
      <dgm:spPr/>
    </dgm:pt>
    <dgm:pt modelId="{BC3F891D-915B-4326-BEA6-48EA8CB24A30}">
      <dgm:prSet phldrT="[Texto]" custT="1"/>
      <dgm:spPr>
        <a:solidFill>
          <a:srgbClr val="118340"/>
        </a:solidFill>
      </dgm:spPr>
      <dgm:t>
        <a:bodyPr/>
        <a:lstStyle/>
        <a:p>
          <a:pPr algn="ctr"/>
          <a:r>
            <a:rPr lang="es-CO" sz="2500" dirty="0" smtClean="0">
              <a:latin typeface="Arial Narrow" pitchFamily="34" charset="0"/>
            </a:rPr>
            <a:t>             </a:t>
          </a:r>
          <a:r>
            <a:rPr lang="es-CO" sz="4500" dirty="0" smtClean="0">
              <a:latin typeface="Arial Narrow" pitchFamily="34" charset="0"/>
            </a:rPr>
            <a:t>  </a:t>
          </a:r>
          <a:r>
            <a:rPr lang="es-CO" sz="3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1. Resúmen Planes de Mejoramiento</a:t>
          </a:r>
          <a:endParaRPr lang="es-CO" sz="36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9246A23-9762-4738-9EDB-77A43DDA5BD0}" type="sib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07C3B1FF-CE73-413D-941B-9A63D39BB48A}" type="par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27996020-BC54-4AFF-A3E9-F3F9C09966A9}" type="pres">
      <dgm:prSet presAssocID="{724F6F15-B9D3-477E-8894-1122B0294820}" presName="linearFlow" presStyleCnt="0">
        <dgm:presLayoutVars>
          <dgm:dir/>
          <dgm:resizeHandles val="exact"/>
        </dgm:presLayoutVars>
      </dgm:prSet>
      <dgm:spPr/>
    </dgm:pt>
    <dgm:pt modelId="{3CDF8DDE-C8B7-4EFA-BC01-EA1F55F4A7C6}" type="pres">
      <dgm:prSet presAssocID="{BC3F891D-915B-4326-BEA6-48EA8CB24A30}" presName="composite" presStyleCnt="0"/>
      <dgm:spPr/>
    </dgm:pt>
    <dgm:pt modelId="{7FC595D1-C12A-4C5A-B518-FCF046DEE7A2}" type="pres">
      <dgm:prSet presAssocID="{BC3F891D-915B-4326-BEA6-48EA8CB24A30}" presName="imgShp" presStyleLbl="fgImgPlace1" presStyleIdx="0" presStyleCnt="1" custScaleX="91340" custScaleY="83477" custLinFactNeighborX="-4379" custLinFactNeighborY="13926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1000" r="-31000"/>
          </a:stretch>
        </a:blipFill>
      </dgm:spPr>
    </dgm:pt>
    <dgm:pt modelId="{3E4520BF-A785-4A72-BB92-4A2B150492B2}" type="pres">
      <dgm:prSet presAssocID="{BC3F891D-915B-4326-BEA6-48EA8CB24A30}" presName="txShp" presStyleLbl="node1" presStyleIdx="0" presStyleCnt="1" custScaleX="150376" custScaleY="81119" custLinFactNeighborX="-78039" custLinFactNeighborY="1155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02D049BA-B620-449B-870C-269B35211285}" type="presOf" srcId="{BC3F891D-915B-4326-BEA6-48EA8CB24A30}" destId="{3E4520BF-A785-4A72-BB92-4A2B150492B2}" srcOrd="0" destOrd="0" presId="urn:microsoft.com/office/officeart/2005/8/layout/vList3#5"/>
    <dgm:cxn modelId="{32CC4F77-E084-4469-8849-73A1FA4B47A6}" type="presOf" srcId="{724F6F15-B9D3-477E-8894-1122B0294820}" destId="{27996020-BC54-4AFF-A3E9-F3F9C09966A9}" srcOrd="0" destOrd="0" presId="urn:microsoft.com/office/officeart/2005/8/layout/vList3#5"/>
    <dgm:cxn modelId="{5FC04BC7-0658-4A89-8A16-1BE109557A55}" srcId="{724F6F15-B9D3-477E-8894-1122B0294820}" destId="{BC3F891D-915B-4326-BEA6-48EA8CB24A30}" srcOrd="0" destOrd="0" parTransId="{07C3B1FF-CE73-413D-941B-9A63D39BB48A}" sibTransId="{69246A23-9762-4738-9EDB-77A43DDA5BD0}"/>
    <dgm:cxn modelId="{F8385361-FA7A-4FDD-88E0-EAFEF26ADF2C}" type="presParOf" srcId="{27996020-BC54-4AFF-A3E9-F3F9C09966A9}" destId="{3CDF8DDE-C8B7-4EFA-BC01-EA1F55F4A7C6}" srcOrd="0" destOrd="0" presId="urn:microsoft.com/office/officeart/2005/8/layout/vList3#5"/>
    <dgm:cxn modelId="{0BFD4F72-E353-47E3-9C77-C69464BDE59E}" type="presParOf" srcId="{3CDF8DDE-C8B7-4EFA-BC01-EA1F55F4A7C6}" destId="{7FC595D1-C12A-4C5A-B518-FCF046DEE7A2}" srcOrd="0" destOrd="0" presId="urn:microsoft.com/office/officeart/2005/8/layout/vList3#5"/>
    <dgm:cxn modelId="{7E0D7305-B3DC-4D78-8A4C-165F290E076E}" type="presParOf" srcId="{3CDF8DDE-C8B7-4EFA-BC01-EA1F55F4A7C6}" destId="{3E4520BF-A785-4A72-BB92-4A2B150492B2}" srcOrd="1" destOrd="0" presId="urn:microsoft.com/office/officeart/2005/8/layout/vList3#5"/>
  </dgm:cxnLst>
  <dgm:bg>
    <a:noFill/>
    <a:effectLst>
      <a:outerShdw blurRad="152400" dist="317500" dir="5400000" sx="90000" sy="-19000" rotWithShape="0">
        <a:prstClr val="black">
          <a:alpha val="15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24F6F15-B9D3-477E-8894-1122B0294820}" type="doc">
      <dgm:prSet loTypeId="urn:microsoft.com/office/officeart/2005/8/layout/vList2" loCatId="list" qsTypeId="urn:microsoft.com/office/officeart/2005/8/quickstyle/simple2" qsCatId="simple" csTypeId="urn:microsoft.com/office/officeart/2005/8/colors/accent1_3" csCatId="accent1" phldr="1"/>
      <dgm:spPr/>
    </dgm:pt>
    <dgm:pt modelId="{BC3F891D-915B-4326-BEA6-48EA8CB24A30}">
      <dgm:prSet phldrT="[Texto]" custT="1"/>
      <dgm:spPr>
        <a:solidFill>
          <a:srgbClr val="118340"/>
        </a:solidFill>
      </dgm:spPr>
      <dgm:t>
        <a:bodyPr/>
        <a:lstStyle/>
        <a:p>
          <a:pPr algn="ctr"/>
          <a:r>
            <a:rPr lang="es-CO" sz="2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1. </a:t>
          </a:r>
          <a:r>
            <a:rPr lang="es-CO" sz="28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Resumen Planes de Mejoramiento (PM)</a:t>
          </a:r>
          <a:endParaRPr lang="es-CO" sz="28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9246A23-9762-4738-9EDB-77A43DDA5BD0}" type="sib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07C3B1FF-CE73-413D-941B-9A63D39BB48A}" type="par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B32336B1-CE1E-4F48-AC82-9FABAFD992C0}" type="pres">
      <dgm:prSet presAssocID="{724F6F15-B9D3-477E-8894-1122B0294820}" presName="linear" presStyleCnt="0">
        <dgm:presLayoutVars>
          <dgm:animLvl val="lvl"/>
          <dgm:resizeHandles val="exact"/>
        </dgm:presLayoutVars>
      </dgm:prSet>
      <dgm:spPr/>
    </dgm:pt>
    <dgm:pt modelId="{5A279352-8180-420F-8765-255AB2DE15BD}" type="pres">
      <dgm:prSet presAssocID="{BC3F891D-915B-4326-BEA6-48EA8CB24A30}" presName="parentText" presStyleLbl="node1" presStyleIdx="0" presStyleCnt="1" custLinFactNeighborY="1784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5255F7E6-72B5-4D8A-9C34-7D635CF79FB4}" type="presOf" srcId="{724F6F15-B9D3-477E-8894-1122B0294820}" destId="{B32336B1-CE1E-4F48-AC82-9FABAFD992C0}" srcOrd="0" destOrd="0" presId="urn:microsoft.com/office/officeart/2005/8/layout/vList2"/>
    <dgm:cxn modelId="{6473623B-727A-41CB-8F24-A7602D095D6C}" type="presOf" srcId="{BC3F891D-915B-4326-BEA6-48EA8CB24A30}" destId="{5A279352-8180-420F-8765-255AB2DE15BD}" srcOrd="0" destOrd="0" presId="urn:microsoft.com/office/officeart/2005/8/layout/vList2"/>
    <dgm:cxn modelId="{5FC04BC7-0658-4A89-8A16-1BE109557A55}" srcId="{724F6F15-B9D3-477E-8894-1122B0294820}" destId="{BC3F891D-915B-4326-BEA6-48EA8CB24A30}" srcOrd="0" destOrd="0" parTransId="{07C3B1FF-CE73-413D-941B-9A63D39BB48A}" sibTransId="{69246A23-9762-4738-9EDB-77A43DDA5BD0}"/>
    <dgm:cxn modelId="{3888ED44-A4BC-4F90-8040-991F10016F5F}" type="presParOf" srcId="{B32336B1-CE1E-4F48-AC82-9FABAFD992C0}" destId="{5A279352-8180-420F-8765-255AB2DE15BD}" srcOrd="0" destOrd="0" presId="urn:microsoft.com/office/officeart/2005/8/layout/vList2"/>
  </dgm:cxnLst>
  <dgm:bg>
    <a:noFill/>
    <a:effectLst>
      <a:outerShdw blurRad="152400" dist="317500" dir="5400000" sx="90000" sy="-19000" rotWithShape="0">
        <a:prstClr val="black">
          <a:alpha val="15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24F6F15-B9D3-477E-8894-1122B0294820}" type="doc">
      <dgm:prSet loTypeId="urn:microsoft.com/office/officeart/2005/8/layout/vList2" loCatId="list" qsTypeId="urn:microsoft.com/office/officeart/2005/8/quickstyle/simple2" qsCatId="simple" csTypeId="urn:microsoft.com/office/officeart/2005/8/colors/accent1_3" csCatId="accent1" phldr="1"/>
      <dgm:spPr/>
    </dgm:pt>
    <dgm:pt modelId="{BC3F891D-915B-4326-BEA6-48EA8CB24A30}">
      <dgm:prSet phldrT="[Texto]" custT="1"/>
      <dgm:spPr>
        <a:solidFill>
          <a:srgbClr val="118340"/>
        </a:solidFill>
      </dgm:spPr>
      <dgm:t>
        <a:bodyPr/>
        <a:lstStyle/>
        <a:p>
          <a:pPr algn="ctr"/>
          <a:r>
            <a:rPr lang="es-CO" sz="2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Avance a 30 de Junio de 2017</a:t>
          </a:r>
          <a:endParaRPr lang="es-CO" sz="28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9246A23-9762-4738-9EDB-77A43DDA5BD0}" type="sib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07C3B1FF-CE73-413D-941B-9A63D39BB48A}" type="par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B32336B1-CE1E-4F48-AC82-9FABAFD992C0}" type="pres">
      <dgm:prSet presAssocID="{724F6F15-B9D3-477E-8894-1122B0294820}" presName="linear" presStyleCnt="0">
        <dgm:presLayoutVars>
          <dgm:animLvl val="lvl"/>
          <dgm:resizeHandles val="exact"/>
        </dgm:presLayoutVars>
      </dgm:prSet>
      <dgm:spPr/>
    </dgm:pt>
    <dgm:pt modelId="{5A279352-8180-420F-8765-255AB2DE15BD}" type="pres">
      <dgm:prSet presAssocID="{BC3F891D-915B-4326-BEA6-48EA8CB24A30}" presName="parentText" presStyleLbl="node1" presStyleIdx="0" presStyleCnt="1" custLinFactX="-93576" custLinFactY="-100000" custLinFactNeighborX="-100000" custLinFactNeighborY="-112978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1022D525-5BF0-4BC8-A29C-E50D8ECCD28F}" type="presOf" srcId="{BC3F891D-915B-4326-BEA6-48EA8CB24A30}" destId="{5A279352-8180-420F-8765-255AB2DE15BD}" srcOrd="0" destOrd="0" presId="urn:microsoft.com/office/officeart/2005/8/layout/vList2"/>
    <dgm:cxn modelId="{3EEAB2BC-C50E-43F8-A2D5-ABE69EDAF32C}" type="presOf" srcId="{724F6F15-B9D3-477E-8894-1122B0294820}" destId="{B32336B1-CE1E-4F48-AC82-9FABAFD992C0}" srcOrd="0" destOrd="0" presId="urn:microsoft.com/office/officeart/2005/8/layout/vList2"/>
    <dgm:cxn modelId="{5FC04BC7-0658-4A89-8A16-1BE109557A55}" srcId="{724F6F15-B9D3-477E-8894-1122B0294820}" destId="{BC3F891D-915B-4326-BEA6-48EA8CB24A30}" srcOrd="0" destOrd="0" parTransId="{07C3B1FF-CE73-413D-941B-9A63D39BB48A}" sibTransId="{69246A23-9762-4738-9EDB-77A43DDA5BD0}"/>
    <dgm:cxn modelId="{88513ABD-BA60-4154-A792-10993185D22C}" type="presParOf" srcId="{B32336B1-CE1E-4F48-AC82-9FABAFD992C0}" destId="{5A279352-8180-420F-8765-255AB2DE15BD}" srcOrd="0" destOrd="0" presId="urn:microsoft.com/office/officeart/2005/8/layout/vList2"/>
  </dgm:cxnLst>
  <dgm:bg>
    <a:noFill/>
    <a:effectLst>
      <a:outerShdw blurRad="152400" dist="317500" dir="5400000" sx="90000" sy="-19000" rotWithShape="0">
        <a:prstClr val="black">
          <a:alpha val="15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24F6F15-B9D3-477E-8894-1122B0294820}" type="doc">
      <dgm:prSet loTypeId="urn:microsoft.com/office/officeart/2005/8/layout/vList2" loCatId="list" qsTypeId="urn:microsoft.com/office/officeart/2005/8/quickstyle/simple2" qsCatId="simple" csTypeId="urn:microsoft.com/office/officeart/2005/8/colors/accent1_3" csCatId="accent1" phldr="1"/>
      <dgm:spPr/>
    </dgm:pt>
    <dgm:pt modelId="{BC3F891D-915B-4326-BEA6-48EA8CB24A30}">
      <dgm:prSet phldrT="[Texto]" custT="1"/>
      <dgm:spPr>
        <a:solidFill>
          <a:srgbClr val="118340"/>
        </a:solidFill>
      </dgm:spPr>
      <dgm:t>
        <a:bodyPr/>
        <a:lstStyle/>
        <a:p>
          <a:pPr algn="ctr"/>
          <a:r>
            <a:rPr lang="es-CO" sz="2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Avance a 30 de Junio de 2017</a:t>
          </a:r>
          <a:endParaRPr lang="es-CO" sz="28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9246A23-9762-4738-9EDB-77A43DDA5BD0}" type="sib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07C3B1FF-CE73-413D-941B-9A63D39BB48A}" type="par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B32336B1-CE1E-4F48-AC82-9FABAFD992C0}" type="pres">
      <dgm:prSet presAssocID="{724F6F15-B9D3-477E-8894-1122B0294820}" presName="linear" presStyleCnt="0">
        <dgm:presLayoutVars>
          <dgm:animLvl val="lvl"/>
          <dgm:resizeHandles val="exact"/>
        </dgm:presLayoutVars>
      </dgm:prSet>
      <dgm:spPr/>
    </dgm:pt>
    <dgm:pt modelId="{5A279352-8180-420F-8765-255AB2DE15BD}" type="pres">
      <dgm:prSet presAssocID="{BC3F891D-915B-4326-BEA6-48EA8CB24A30}" presName="parentText" presStyleLbl="node1" presStyleIdx="0" presStyleCnt="1" custLinFactX="-93576" custLinFactY="-100000" custLinFactNeighborX="-100000" custLinFactNeighborY="-112978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D8F0B1B5-47D8-497C-A501-A4B6B860E00C}" type="presOf" srcId="{724F6F15-B9D3-477E-8894-1122B0294820}" destId="{B32336B1-CE1E-4F48-AC82-9FABAFD992C0}" srcOrd="0" destOrd="0" presId="urn:microsoft.com/office/officeart/2005/8/layout/vList2"/>
    <dgm:cxn modelId="{3FFC9357-EAA0-4E6E-9913-7E1F78EA7E73}" type="presOf" srcId="{BC3F891D-915B-4326-BEA6-48EA8CB24A30}" destId="{5A279352-8180-420F-8765-255AB2DE15BD}" srcOrd="0" destOrd="0" presId="urn:microsoft.com/office/officeart/2005/8/layout/vList2"/>
    <dgm:cxn modelId="{5FC04BC7-0658-4A89-8A16-1BE109557A55}" srcId="{724F6F15-B9D3-477E-8894-1122B0294820}" destId="{BC3F891D-915B-4326-BEA6-48EA8CB24A30}" srcOrd="0" destOrd="0" parTransId="{07C3B1FF-CE73-413D-941B-9A63D39BB48A}" sibTransId="{69246A23-9762-4738-9EDB-77A43DDA5BD0}"/>
    <dgm:cxn modelId="{1547473C-2204-43FC-8D99-C0E4A0257DAF}" type="presParOf" srcId="{B32336B1-CE1E-4F48-AC82-9FABAFD992C0}" destId="{5A279352-8180-420F-8765-255AB2DE15BD}" srcOrd="0" destOrd="0" presId="urn:microsoft.com/office/officeart/2005/8/layout/vList2"/>
  </dgm:cxnLst>
  <dgm:bg>
    <a:noFill/>
    <a:effectLst>
      <a:outerShdw blurRad="152400" dist="317500" dir="5400000" sx="90000" sy="-19000" rotWithShape="0">
        <a:prstClr val="black">
          <a:alpha val="15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24F6F15-B9D3-477E-8894-1122B0294820}" type="doc">
      <dgm:prSet loTypeId="urn:microsoft.com/office/officeart/2005/8/layout/vList2" loCatId="list" qsTypeId="urn:microsoft.com/office/officeart/2005/8/quickstyle/simple2" qsCatId="simple" csTypeId="urn:microsoft.com/office/officeart/2005/8/colors/accent1_3" csCatId="accent1" phldr="1"/>
      <dgm:spPr/>
    </dgm:pt>
    <dgm:pt modelId="{BC3F891D-915B-4326-BEA6-48EA8CB24A30}">
      <dgm:prSet phldrT="[Texto]" custT="1"/>
      <dgm:spPr>
        <a:solidFill>
          <a:srgbClr val="118340"/>
        </a:solidFill>
      </dgm:spPr>
      <dgm:t>
        <a:bodyPr/>
        <a:lstStyle/>
        <a:p>
          <a:pPr algn="ctr"/>
          <a:r>
            <a:rPr lang="es-CO" sz="2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Avance a 30 de Junio de 2017</a:t>
          </a:r>
          <a:endParaRPr lang="es-CO" sz="28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9246A23-9762-4738-9EDB-77A43DDA5BD0}" type="sib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07C3B1FF-CE73-413D-941B-9A63D39BB48A}" type="par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B32336B1-CE1E-4F48-AC82-9FABAFD992C0}" type="pres">
      <dgm:prSet presAssocID="{724F6F15-B9D3-477E-8894-1122B0294820}" presName="linear" presStyleCnt="0">
        <dgm:presLayoutVars>
          <dgm:animLvl val="lvl"/>
          <dgm:resizeHandles val="exact"/>
        </dgm:presLayoutVars>
      </dgm:prSet>
      <dgm:spPr/>
    </dgm:pt>
    <dgm:pt modelId="{5A279352-8180-420F-8765-255AB2DE15BD}" type="pres">
      <dgm:prSet presAssocID="{BC3F891D-915B-4326-BEA6-48EA8CB24A30}" presName="parentText" presStyleLbl="node1" presStyleIdx="0" presStyleCnt="1" custLinFactX="-93576" custLinFactY="-100000" custLinFactNeighborX="-100000" custLinFactNeighborY="-112978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B124DADC-0627-4A01-AC35-24039DB13240}" type="presOf" srcId="{724F6F15-B9D3-477E-8894-1122B0294820}" destId="{B32336B1-CE1E-4F48-AC82-9FABAFD992C0}" srcOrd="0" destOrd="0" presId="urn:microsoft.com/office/officeart/2005/8/layout/vList2"/>
    <dgm:cxn modelId="{5FC04BC7-0658-4A89-8A16-1BE109557A55}" srcId="{724F6F15-B9D3-477E-8894-1122B0294820}" destId="{BC3F891D-915B-4326-BEA6-48EA8CB24A30}" srcOrd="0" destOrd="0" parTransId="{07C3B1FF-CE73-413D-941B-9A63D39BB48A}" sibTransId="{69246A23-9762-4738-9EDB-77A43DDA5BD0}"/>
    <dgm:cxn modelId="{F3F58341-6B63-4AE8-9A7D-882368BDC5FA}" type="presOf" srcId="{BC3F891D-915B-4326-BEA6-48EA8CB24A30}" destId="{5A279352-8180-420F-8765-255AB2DE15BD}" srcOrd="0" destOrd="0" presId="urn:microsoft.com/office/officeart/2005/8/layout/vList2"/>
    <dgm:cxn modelId="{39F2D673-78C9-4E17-86E1-85ED6C8263A6}" type="presParOf" srcId="{B32336B1-CE1E-4F48-AC82-9FABAFD992C0}" destId="{5A279352-8180-420F-8765-255AB2DE15BD}" srcOrd="0" destOrd="0" presId="urn:microsoft.com/office/officeart/2005/8/layout/vList2"/>
  </dgm:cxnLst>
  <dgm:bg>
    <a:noFill/>
    <a:effectLst>
      <a:outerShdw blurRad="152400" dist="317500" dir="5400000" sx="90000" sy="-19000" rotWithShape="0">
        <a:prstClr val="black">
          <a:alpha val="15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24F6F15-B9D3-477E-8894-1122B0294820}" type="doc">
      <dgm:prSet loTypeId="urn:microsoft.com/office/officeart/2005/8/layout/vList3#5" loCatId="list" qsTypeId="urn:microsoft.com/office/officeart/2005/8/quickstyle/simple2" qsCatId="simple" csTypeId="urn:microsoft.com/office/officeart/2005/8/colors/accent1_3" csCatId="accent1" phldr="1"/>
      <dgm:spPr/>
    </dgm:pt>
    <dgm:pt modelId="{BC3F891D-915B-4326-BEA6-48EA8CB24A30}">
      <dgm:prSet phldrT="[Texto]" custT="1"/>
      <dgm:spPr>
        <a:solidFill>
          <a:srgbClr val="D1C041"/>
        </a:solidFill>
      </dgm:spPr>
      <dgm:t>
        <a:bodyPr/>
        <a:lstStyle/>
        <a:p>
          <a:pPr algn="r"/>
          <a:r>
            <a:rPr lang="es-CO" sz="2500" dirty="0" smtClean="0">
              <a:latin typeface="Arial Narrow" pitchFamily="34" charset="0"/>
            </a:rPr>
            <a:t>             </a:t>
          </a:r>
          <a:r>
            <a:rPr lang="es-CO" sz="4500" dirty="0" smtClean="0">
              <a:latin typeface="Arial Narrow" pitchFamily="34" charset="0"/>
            </a:rPr>
            <a:t>  2</a:t>
          </a:r>
          <a:r>
            <a:rPr lang="es-CO" sz="3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. Avances Planes de Mejoramiento Dirección</a:t>
          </a:r>
          <a:endParaRPr lang="es-CO" sz="36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9246A23-9762-4738-9EDB-77A43DDA5BD0}" type="sib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07C3B1FF-CE73-413D-941B-9A63D39BB48A}" type="par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27996020-BC54-4AFF-A3E9-F3F9C09966A9}" type="pres">
      <dgm:prSet presAssocID="{724F6F15-B9D3-477E-8894-1122B0294820}" presName="linearFlow" presStyleCnt="0">
        <dgm:presLayoutVars>
          <dgm:dir/>
          <dgm:resizeHandles val="exact"/>
        </dgm:presLayoutVars>
      </dgm:prSet>
      <dgm:spPr/>
    </dgm:pt>
    <dgm:pt modelId="{3CDF8DDE-C8B7-4EFA-BC01-EA1F55F4A7C6}" type="pres">
      <dgm:prSet presAssocID="{BC3F891D-915B-4326-BEA6-48EA8CB24A30}" presName="composite" presStyleCnt="0"/>
      <dgm:spPr/>
    </dgm:pt>
    <dgm:pt modelId="{7FC595D1-C12A-4C5A-B518-FCF046DEE7A2}" type="pres">
      <dgm:prSet presAssocID="{BC3F891D-915B-4326-BEA6-48EA8CB24A30}" presName="imgShp" presStyleLbl="fgImgPlace1" presStyleIdx="0" presStyleCnt="1" custScaleX="91340" custScaleY="83477" custLinFactNeighborX="-4379" custLinFactNeighborY="13926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1000" r="-31000"/>
          </a:stretch>
        </a:blipFill>
      </dgm:spPr>
    </dgm:pt>
    <dgm:pt modelId="{3E4520BF-A785-4A72-BB92-4A2B150492B2}" type="pres">
      <dgm:prSet presAssocID="{BC3F891D-915B-4326-BEA6-48EA8CB24A30}" presName="txShp" presStyleLbl="node1" presStyleIdx="0" presStyleCnt="1" custScaleX="150376" custScaleY="81119" custLinFactNeighborX="-78039" custLinFactNeighborY="1155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32BC60B1-CC41-4593-90A1-E65B2507748E}" type="presOf" srcId="{BC3F891D-915B-4326-BEA6-48EA8CB24A30}" destId="{3E4520BF-A785-4A72-BB92-4A2B150492B2}" srcOrd="0" destOrd="0" presId="urn:microsoft.com/office/officeart/2005/8/layout/vList3#5"/>
    <dgm:cxn modelId="{5CC2DE83-275A-4C54-93D9-CDD6C1C60B75}" type="presOf" srcId="{724F6F15-B9D3-477E-8894-1122B0294820}" destId="{27996020-BC54-4AFF-A3E9-F3F9C09966A9}" srcOrd="0" destOrd="0" presId="urn:microsoft.com/office/officeart/2005/8/layout/vList3#5"/>
    <dgm:cxn modelId="{5FC04BC7-0658-4A89-8A16-1BE109557A55}" srcId="{724F6F15-B9D3-477E-8894-1122B0294820}" destId="{BC3F891D-915B-4326-BEA6-48EA8CB24A30}" srcOrd="0" destOrd="0" parTransId="{07C3B1FF-CE73-413D-941B-9A63D39BB48A}" sibTransId="{69246A23-9762-4738-9EDB-77A43DDA5BD0}"/>
    <dgm:cxn modelId="{98E63741-8B82-43B8-810C-6D407228E6AD}" type="presParOf" srcId="{27996020-BC54-4AFF-A3E9-F3F9C09966A9}" destId="{3CDF8DDE-C8B7-4EFA-BC01-EA1F55F4A7C6}" srcOrd="0" destOrd="0" presId="urn:microsoft.com/office/officeart/2005/8/layout/vList3#5"/>
    <dgm:cxn modelId="{9B2E340E-0FE7-41EC-90F6-2892F602A918}" type="presParOf" srcId="{3CDF8DDE-C8B7-4EFA-BC01-EA1F55F4A7C6}" destId="{7FC595D1-C12A-4C5A-B518-FCF046DEE7A2}" srcOrd="0" destOrd="0" presId="urn:microsoft.com/office/officeart/2005/8/layout/vList3#5"/>
    <dgm:cxn modelId="{8C872E77-7CBD-4F64-A67C-49633F885B92}" type="presParOf" srcId="{3CDF8DDE-C8B7-4EFA-BC01-EA1F55F4A7C6}" destId="{3E4520BF-A785-4A72-BB92-4A2B150492B2}" srcOrd="1" destOrd="0" presId="urn:microsoft.com/office/officeart/2005/8/layout/vList3#5"/>
  </dgm:cxnLst>
  <dgm:bg>
    <a:noFill/>
    <a:effectLst>
      <a:outerShdw blurRad="152400" dist="317500" dir="5400000" sx="90000" sy="-19000" rotWithShape="0">
        <a:prstClr val="black">
          <a:alpha val="15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24F6F15-B9D3-477E-8894-1122B0294820}" type="doc">
      <dgm:prSet loTypeId="urn:microsoft.com/office/officeart/2005/8/layout/vList2" loCatId="list" qsTypeId="urn:microsoft.com/office/officeart/2005/8/quickstyle/simple2" qsCatId="simple" csTypeId="urn:microsoft.com/office/officeart/2005/8/colors/accent1_3" csCatId="accent1" phldr="1"/>
      <dgm:spPr/>
    </dgm:pt>
    <dgm:pt modelId="{BC3F891D-915B-4326-BEA6-48EA8CB24A30}">
      <dgm:prSet phldrT="[Texto]" custT="1"/>
      <dgm:spPr>
        <a:solidFill>
          <a:srgbClr val="D1C041"/>
        </a:solidFill>
      </dgm:spPr>
      <dgm:t>
        <a:bodyPr/>
        <a:lstStyle/>
        <a:p>
          <a:pPr algn="ctr"/>
          <a:r>
            <a:rPr lang="es-CO" sz="2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2. Dirección</a:t>
          </a:r>
          <a:endParaRPr lang="es-CO" sz="28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9246A23-9762-4738-9EDB-77A43DDA5BD0}" type="sib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07C3B1FF-CE73-413D-941B-9A63D39BB48A}" type="par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B32336B1-CE1E-4F48-AC82-9FABAFD992C0}" type="pres">
      <dgm:prSet presAssocID="{724F6F15-B9D3-477E-8894-1122B0294820}" presName="linear" presStyleCnt="0">
        <dgm:presLayoutVars>
          <dgm:animLvl val="lvl"/>
          <dgm:resizeHandles val="exact"/>
        </dgm:presLayoutVars>
      </dgm:prSet>
      <dgm:spPr/>
    </dgm:pt>
    <dgm:pt modelId="{5A279352-8180-420F-8765-255AB2DE15BD}" type="pres">
      <dgm:prSet presAssocID="{BC3F891D-915B-4326-BEA6-48EA8CB24A30}" presName="parentText" presStyleLbl="node1" presStyleIdx="0" presStyleCnt="1" custLinFactNeighborY="1784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17E3443F-111D-4E47-9C30-2F7C174B0E69}" type="presOf" srcId="{BC3F891D-915B-4326-BEA6-48EA8CB24A30}" destId="{5A279352-8180-420F-8765-255AB2DE15BD}" srcOrd="0" destOrd="0" presId="urn:microsoft.com/office/officeart/2005/8/layout/vList2"/>
    <dgm:cxn modelId="{0CE25925-8050-45CE-8302-88130FA7AA7E}" type="presOf" srcId="{724F6F15-B9D3-477E-8894-1122B0294820}" destId="{B32336B1-CE1E-4F48-AC82-9FABAFD992C0}" srcOrd="0" destOrd="0" presId="urn:microsoft.com/office/officeart/2005/8/layout/vList2"/>
    <dgm:cxn modelId="{5FC04BC7-0658-4A89-8A16-1BE109557A55}" srcId="{724F6F15-B9D3-477E-8894-1122B0294820}" destId="{BC3F891D-915B-4326-BEA6-48EA8CB24A30}" srcOrd="0" destOrd="0" parTransId="{07C3B1FF-CE73-413D-941B-9A63D39BB48A}" sibTransId="{69246A23-9762-4738-9EDB-77A43DDA5BD0}"/>
    <dgm:cxn modelId="{110BD865-E958-419F-993D-961A60B64BEB}" type="presParOf" srcId="{B32336B1-CE1E-4F48-AC82-9FABAFD992C0}" destId="{5A279352-8180-420F-8765-255AB2DE15BD}" srcOrd="0" destOrd="0" presId="urn:microsoft.com/office/officeart/2005/8/layout/vList2"/>
  </dgm:cxnLst>
  <dgm:bg>
    <a:noFill/>
    <a:effectLst>
      <a:outerShdw blurRad="152400" dist="317500" dir="5400000" sx="90000" sy="-19000" rotWithShape="0">
        <a:prstClr val="black">
          <a:alpha val="15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24F6F15-B9D3-477E-8894-1122B0294820}" type="doc">
      <dgm:prSet loTypeId="urn:microsoft.com/office/officeart/2005/8/layout/vList2" loCatId="list" qsTypeId="urn:microsoft.com/office/officeart/2005/8/quickstyle/simple2" qsCatId="simple" csTypeId="urn:microsoft.com/office/officeart/2005/8/colors/accent1_3" csCatId="accent1" phldr="1"/>
      <dgm:spPr/>
    </dgm:pt>
    <dgm:pt modelId="{BC3F891D-915B-4326-BEA6-48EA8CB24A30}">
      <dgm:prSet phldrT="[Texto]" custT="1"/>
      <dgm:spPr>
        <a:solidFill>
          <a:srgbClr val="D1C041"/>
        </a:solidFill>
      </dgm:spPr>
      <dgm:t>
        <a:bodyPr/>
        <a:lstStyle/>
        <a:p>
          <a:pPr algn="ctr"/>
          <a:r>
            <a:rPr lang="es-CO" sz="2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2.1 Área Atención al Usuario</a:t>
          </a:r>
          <a:endParaRPr lang="es-CO" sz="28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9246A23-9762-4738-9EDB-77A43DDA5BD0}" type="sib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07C3B1FF-CE73-413D-941B-9A63D39BB48A}" type="par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B32336B1-CE1E-4F48-AC82-9FABAFD992C0}" type="pres">
      <dgm:prSet presAssocID="{724F6F15-B9D3-477E-8894-1122B0294820}" presName="linear" presStyleCnt="0">
        <dgm:presLayoutVars>
          <dgm:animLvl val="lvl"/>
          <dgm:resizeHandles val="exact"/>
        </dgm:presLayoutVars>
      </dgm:prSet>
      <dgm:spPr/>
    </dgm:pt>
    <dgm:pt modelId="{5A279352-8180-420F-8765-255AB2DE15BD}" type="pres">
      <dgm:prSet presAssocID="{BC3F891D-915B-4326-BEA6-48EA8CB24A30}" presName="parentText" presStyleLbl="node1" presStyleIdx="0" presStyleCnt="1" custLinFactNeighborX="-2269" custLinFactNeighborY="-6792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5FC04BC7-0658-4A89-8A16-1BE109557A55}" srcId="{724F6F15-B9D3-477E-8894-1122B0294820}" destId="{BC3F891D-915B-4326-BEA6-48EA8CB24A30}" srcOrd="0" destOrd="0" parTransId="{07C3B1FF-CE73-413D-941B-9A63D39BB48A}" sibTransId="{69246A23-9762-4738-9EDB-77A43DDA5BD0}"/>
    <dgm:cxn modelId="{E4189444-0444-4695-9BE9-41BB145BA91C}" type="presOf" srcId="{724F6F15-B9D3-477E-8894-1122B0294820}" destId="{B32336B1-CE1E-4F48-AC82-9FABAFD992C0}" srcOrd="0" destOrd="0" presId="urn:microsoft.com/office/officeart/2005/8/layout/vList2"/>
    <dgm:cxn modelId="{7FEF9628-84A1-4EF9-B98D-7741541AFCEE}" type="presOf" srcId="{BC3F891D-915B-4326-BEA6-48EA8CB24A30}" destId="{5A279352-8180-420F-8765-255AB2DE15BD}" srcOrd="0" destOrd="0" presId="urn:microsoft.com/office/officeart/2005/8/layout/vList2"/>
    <dgm:cxn modelId="{557E3544-7C4C-4002-A091-012C741CAED3}" type="presParOf" srcId="{B32336B1-CE1E-4F48-AC82-9FABAFD992C0}" destId="{5A279352-8180-420F-8765-255AB2DE15BD}" srcOrd="0" destOrd="0" presId="urn:microsoft.com/office/officeart/2005/8/layout/vList2"/>
  </dgm:cxnLst>
  <dgm:bg>
    <a:noFill/>
    <a:effectLst>
      <a:outerShdw blurRad="152400" dist="317500" dir="5400000" sx="90000" sy="-19000" rotWithShape="0">
        <a:prstClr val="black">
          <a:alpha val="15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24F6F15-B9D3-477E-8894-1122B0294820}" type="doc">
      <dgm:prSet loTypeId="urn:microsoft.com/office/officeart/2005/8/layout/vList3#5" loCatId="list" qsTypeId="urn:microsoft.com/office/officeart/2005/8/quickstyle/simple2" qsCatId="simple" csTypeId="urn:microsoft.com/office/officeart/2005/8/colors/accent1_3" csCatId="accent1" phldr="1"/>
      <dgm:spPr/>
    </dgm:pt>
    <dgm:pt modelId="{BC3F891D-915B-4326-BEA6-48EA8CB24A30}">
      <dgm:prSet phldrT="[Texto]" custT="1"/>
      <dgm:spPr>
        <a:solidFill>
          <a:srgbClr val="D1C041"/>
        </a:solidFill>
      </dgm:spPr>
      <dgm:t>
        <a:bodyPr/>
        <a:lstStyle/>
        <a:p>
          <a:pPr algn="r"/>
          <a:r>
            <a:rPr lang="es-CO" sz="2500" dirty="0" smtClean="0">
              <a:latin typeface="Arial Narrow" pitchFamily="34" charset="0"/>
            </a:rPr>
            <a:t>             </a:t>
          </a:r>
          <a:r>
            <a:rPr lang="es-CO" sz="4500" dirty="0" smtClean="0">
              <a:latin typeface="Arial Narrow" pitchFamily="34" charset="0"/>
            </a:rPr>
            <a:t>  </a:t>
          </a:r>
          <a:r>
            <a:rPr lang="es-CO" sz="3600" dirty="0" smtClean="0">
              <a:latin typeface="Arial Narrow" pitchFamily="34" charset="0"/>
            </a:rPr>
            <a:t>3</a:t>
          </a:r>
          <a:r>
            <a:rPr lang="es-CO" sz="3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. Avances Planes Mejoramiento</a:t>
          </a:r>
        </a:p>
        <a:p>
          <a:pPr algn="r"/>
          <a:r>
            <a:rPr lang="es-CO" sz="3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Subdirección Administrativa</a:t>
          </a:r>
          <a:endParaRPr lang="es-CO" sz="36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9246A23-9762-4738-9EDB-77A43DDA5BD0}" type="sib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07C3B1FF-CE73-413D-941B-9A63D39BB48A}" type="par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27996020-BC54-4AFF-A3E9-F3F9C09966A9}" type="pres">
      <dgm:prSet presAssocID="{724F6F15-B9D3-477E-8894-1122B0294820}" presName="linearFlow" presStyleCnt="0">
        <dgm:presLayoutVars>
          <dgm:dir/>
          <dgm:resizeHandles val="exact"/>
        </dgm:presLayoutVars>
      </dgm:prSet>
      <dgm:spPr/>
    </dgm:pt>
    <dgm:pt modelId="{3CDF8DDE-C8B7-4EFA-BC01-EA1F55F4A7C6}" type="pres">
      <dgm:prSet presAssocID="{BC3F891D-915B-4326-BEA6-48EA8CB24A30}" presName="composite" presStyleCnt="0"/>
      <dgm:spPr/>
    </dgm:pt>
    <dgm:pt modelId="{7FC595D1-C12A-4C5A-B518-FCF046DEE7A2}" type="pres">
      <dgm:prSet presAssocID="{BC3F891D-915B-4326-BEA6-48EA8CB24A30}" presName="imgShp" presStyleLbl="fgImgPlace1" presStyleIdx="0" presStyleCnt="1" custScaleX="91340" custScaleY="83477" custLinFactNeighborX="-4379" custLinFactNeighborY="13926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1000" r="-31000"/>
          </a:stretch>
        </a:blipFill>
      </dgm:spPr>
    </dgm:pt>
    <dgm:pt modelId="{3E4520BF-A785-4A72-BB92-4A2B150492B2}" type="pres">
      <dgm:prSet presAssocID="{BC3F891D-915B-4326-BEA6-48EA8CB24A30}" presName="txShp" presStyleLbl="node1" presStyleIdx="0" presStyleCnt="1" custScaleX="150376" custScaleY="81119" custLinFactNeighborX="-78039" custLinFactNeighborY="1155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A9754EC5-E0FF-4A8E-8FBC-B8BB32EEDB9E}" type="presOf" srcId="{BC3F891D-915B-4326-BEA6-48EA8CB24A30}" destId="{3E4520BF-A785-4A72-BB92-4A2B150492B2}" srcOrd="0" destOrd="0" presId="urn:microsoft.com/office/officeart/2005/8/layout/vList3#5"/>
    <dgm:cxn modelId="{713494E7-B92F-4E5D-A0CA-C256A22BAC77}" type="presOf" srcId="{724F6F15-B9D3-477E-8894-1122B0294820}" destId="{27996020-BC54-4AFF-A3E9-F3F9C09966A9}" srcOrd="0" destOrd="0" presId="urn:microsoft.com/office/officeart/2005/8/layout/vList3#5"/>
    <dgm:cxn modelId="{5FC04BC7-0658-4A89-8A16-1BE109557A55}" srcId="{724F6F15-B9D3-477E-8894-1122B0294820}" destId="{BC3F891D-915B-4326-BEA6-48EA8CB24A30}" srcOrd="0" destOrd="0" parTransId="{07C3B1FF-CE73-413D-941B-9A63D39BB48A}" sibTransId="{69246A23-9762-4738-9EDB-77A43DDA5BD0}"/>
    <dgm:cxn modelId="{E0BFA455-B24E-46E1-BFE0-D534AA568A4C}" type="presParOf" srcId="{27996020-BC54-4AFF-A3E9-F3F9C09966A9}" destId="{3CDF8DDE-C8B7-4EFA-BC01-EA1F55F4A7C6}" srcOrd="0" destOrd="0" presId="urn:microsoft.com/office/officeart/2005/8/layout/vList3#5"/>
    <dgm:cxn modelId="{709400F7-D2C8-417F-80D6-0EE4523EEFBC}" type="presParOf" srcId="{3CDF8DDE-C8B7-4EFA-BC01-EA1F55F4A7C6}" destId="{7FC595D1-C12A-4C5A-B518-FCF046DEE7A2}" srcOrd="0" destOrd="0" presId="urn:microsoft.com/office/officeart/2005/8/layout/vList3#5"/>
    <dgm:cxn modelId="{7C4ACB45-10A9-4F8A-974B-09C8AEE72B1E}" type="presParOf" srcId="{3CDF8DDE-C8B7-4EFA-BC01-EA1F55F4A7C6}" destId="{3E4520BF-A785-4A72-BB92-4A2B150492B2}" srcOrd="1" destOrd="0" presId="urn:microsoft.com/office/officeart/2005/8/layout/vList3#5"/>
  </dgm:cxnLst>
  <dgm:bg>
    <a:noFill/>
    <a:effectLst>
      <a:outerShdw blurRad="152400" dist="317500" dir="5400000" sx="90000" sy="-19000" rotWithShape="0">
        <a:prstClr val="black">
          <a:alpha val="15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24F6F15-B9D3-477E-8894-1122B0294820}" type="doc">
      <dgm:prSet loTypeId="urn:microsoft.com/office/officeart/2005/8/layout/vList2" loCatId="list" qsTypeId="urn:microsoft.com/office/officeart/2005/8/quickstyle/simple2" qsCatId="simple" csTypeId="urn:microsoft.com/office/officeart/2005/8/colors/accent1_3" csCatId="accent1" phldr="1"/>
      <dgm:spPr/>
    </dgm:pt>
    <dgm:pt modelId="{BC3F891D-915B-4326-BEA6-48EA8CB24A30}">
      <dgm:prSet phldrT="[Texto]" custT="1"/>
      <dgm:spPr>
        <a:solidFill>
          <a:srgbClr val="D1C041"/>
        </a:solidFill>
      </dgm:spPr>
      <dgm:t>
        <a:bodyPr/>
        <a:lstStyle/>
        <a:p>
          <a:pPr algn="ctr"/>
          <a:r>
            <a:rPr lang="es-CO" sz="2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3. Subdirección Administrativa</a:t>
          </a:r>
          <a:endParaRPr lang="es-CO" sz="28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9246A23-9762-4738-9EDB-77A43DDA5BD0}" type="sib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07C3B1FF-CE73-413D-941B-9A63D39BB48A}" type="par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B32336B1-CE1E-4F48-AC82-9FABAFD992C0}" type="pres">
      <dgm:prSet presAssocID="{724F6F15-B9D3-477E-8894-1122B0294820}" presName="linear" presStyleCnt="0">
        <dgm:presLayoutVars>
          <dgm:animLvl val="lvl"/>
          <dgm:resizeHandles val="exact"/>
        </dgm:presLayoutVars>
      </dgm:prSet>
      <dgm:spPr/>
    </dgm:pt>
    <dgm:pt modelId="{5A279352-8180-420F-8765-255AB2DE15BD}" type="pres">
      <dgm:prSet presAssocID="{BC3F891D-915B-4326-BEA6-48EA8CB24A30}" presName="parentText" presStyleLbl="node1" presStyleIdx="0" presStyleCnt="1" custLinFactNeighborY="1784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A0D420F0-944E-4A09-8261-21D9E58C53AD}" type="presOf" srcId="{BC3F891D-915B-4326-BEA6-48EA8CB24A30}" destId="{5A279352-8180-420F-8765-255AB2DE15BD}" srcOrd="0" destOrd="0" presId="urn:microsoft.com/office/officeart/2005/8/layout/vList2"/>
    <dgm:cxn modelId="{0D9E6596-E546-48A4-BDB4-7C24662DE2DE}" type="presOf" srcId="{724F6F15-B9D3-477E-8894-1122B0294820}" destId="{B32336B1-CE1E-4F48-AC82-9FABAFD992C0}" srcOrd="0" destOrd="0" presId="urn:microsoft.com/office/officeart/2005/8/layout/vList2"/>
    <dgm:cxn modelId="{5FC04BC7-0658-4A89-8A16-1BE109557A55}" srcId="{724F6F15-B9D3-477E-8894-1122B0294820}" destId="{BC3F891D-915B-4326-BEA6-48EA8CB24A30}" srcOrd="0" destOrd="0" parTransId="{07C3B1FF-CE73-413D-941B-9A63D39BB48A}" sibTransId="{69246A23-9762-4738-9EDB-77A43DDA5BD0}"/>
    <dgm:cxn modelId="{788D985E-1CE6-4E4F-8121-EEEC061CF974}" type="presParOf" srcId="{B32336B1-CE1E-4F48-AC82-9FABAFD992C0}" destId="{5A279352-8180-420F-8765-255AB2DE15BD}" srcOrd="0" destOrd="0" presId="urn:microsoft.com/office/officeart/2005/8/layout/vList2"/>
  </dgm:cxnLst>
  <dgm:bg>
    <a:noFill/>
    <a:effectLst>
      <a:outerShdw blurRad="152400" dist="317500" dir="5400000" sx="90000" sy="-19000" rotWithShape="0">
        <a:prstClr val="black">
          <a:alpha val="15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24F6F15-B9D3-477E-8894-1122B0294820}" type="doc">
      <dgm:prSet loTypeId="urn:microsoft.com/office/officeart/2005/8/layout/vList2" loCatId="list" qsTypeId="urn:microsoft.com/office/officeart/2005/8/quickstyle/simple2" qsCatId="simple" csTypeId="urn:microsoft.com/office/officeart/2005/8/colors/accent1_3" csCatId="accent1" phldr="1"/>
      <dgm:spPr/>
    </dgm:pt>
    <dgm:pt modelId="{BC3F891D-915B-4326-BEA6-48EA8CB24A30}">
      <dgm:prSet phldrT="[Texto]" custT="1"/>
      <dgm:spPr>
        <a:solidFill>
          <a:srgbClr val="D1C041"/>
        </a:solidFill>
      </dgm:spPr>
      <dgm:t>
        <a:bodyPr/>
        <a:lstStyle/>
        <a:p>
          <a:pPr algn="ctr"/>
          <a:r>
            <a:rPr lang="es-CO" sz="2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3.1. Área Capacitación y Bienestar</a:t>
          </a:r>
          <a:endParaRPr lang="es-CO" sz="28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9246A23-9762-4738-9EDB-77A43DDA5BD0}" type="sib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07C3B1FF-CE73-413D-941B-9A63D39BB48A}" type="par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B32336B1-CE1E-4F48-AC82-9FABAFD992C0}" type="pres">
      <dgm:prSet presAssocID="{724F6F15-B9D3-477E-8894-1122B0294820}" presName="linear" presStyleCnt="0">
        <dgm:presLayoutVars>
          <dgm:animLvl val="lvl"/>
          <dgm:resizeHandles val="exact"/>
        </dgm:presLayoutVars>
      </dgm:prSet>
      <dgm:spPr/>
    </dgm:pt>
    <dgm:pt modelId="{5A279352-8180-420F-8765-255AB2DE15BD}" type="pres">
      <dgm:prSet presAssocID="{BC3F891D-915B-4326-BEA6-48EA8CB24A30}" presName="parentText" presStyleLbl="node1" presStyleIdx="0" presStyleCnt="1" custLinFactNeighborY="-4707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DF796E14-585F-4113-B747-ABB21CDAD81C}" type="presOf" srcId="{724F6F15-B9D3-477E-8894-1122B0294820}" destId="{B32336B1-CE1E-4F48-AC82-9FABAFD992C0}" srcOrd="0" destOrd="0" presId="urn:microsoft.com/office/officeart/2005/8/layout/vList2"/>
    <dgm:cxn modelId="{5FC04BC7-0658-4A89-8A16-1BE109557A55}" srcId="{724F6F15-B9D3-477E-8894-1122B0294820}" destId="{BC3F891D-915B-4326-BEA6-48EA8CB24A30}" srcOrd="0" destOrd="0" parTransId="{07C3B1FF-CE73-413D-941B-9A63D39BB48A}" sibTransId="{69246A23-9762-4738-9EDB-77A43DDA5BD0}"/>
    <dgm:cxn modelId="{51FD4462-216F-4F0A-8140-12391DAD5BB5}" type="presOf" srcId="{BC3F891D-915B-4326-BEA6-48EA8CB24A30}" destId="{5A279352-8180-420F-8765-255AB2DE15BD}" srcOrd="0" destOrd="0" presId="urn:microsoft.com/office/officeart/2005/8/layout/vList2"/>
    <dgm:cxn modelId="{9227740C-7681-4CFC-B20F-30BF40DE9043}" type="presParOf" srcId="{B32336B1-CE1E-4F48-AC82-9FABAFD992C0}" destId="{5A279352-8180-420F-8765-255AB2DE15BD}" srcOrd="0" destOrd="0" presId="urn:microsoft.com/office/officeart/2005/8/layout/vList2"/>
  </dgm:cxnLst>
  <dgm:bg>
    <a:noFill/>
    <a:effectLst>
      <a:outerShdw blurRad="152400" dist="317500" dir="5400000" sx="90000" sy="-19000" rotWithShape="0">
        <a:prstClr val="black">
          <a:alpha val="15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724F6F15-B9D3-477E-8894-1122B0294820}" type="doc">
      <dgm:prSet loTypeId="urn:microsoft.com/office/officeart/2005/8/layout/vList2" loCatId="list" qsTypeId="urn:microsoft.com/office/officeart/2005/8/quickstyle/simple2" qsCatId="simple" csTypeId="urn:microsoft.com/office/officeart/2005/8/colors/accent1_3" csCatId="accent1" phldr="1"/>
      <dgm:spPr/>
    </dgm:pt>
    <dgm:pt modelId="{BC3F891D-915B-4326-BEA6-48EA8CB24A30}">
      <dgm:prSet phldrT="[Texto]" custT="1"/>
      <dgm:spPr>
        <a:solidFill>
          <a:srgbClr val="D1C041"/>
        </a:solidFill>
      </dgm:spPr>
      <dgm:t>
        <a:bodyPr/>
        <a:lstStyle/>
        <a:p>
          <a:pPr algn="ctr"/>
          <a:r>
            <a:rPr lang="es-CO" sz="2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3.2 SCI Talento Humano</a:t>
          </a:r>
          <a:endParaRPr lang="es-CO" sz="28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9246A23-9762-4738-9EDB-77A43DDA5BD0}" type="sib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07C3B1FF-CE73-413D-941B-9A63D39BB48A}" type="par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B32336B1-CE1E-4F48-AC82-9FABAFD992C0}" type="pres">
      <dgm:prSet presAssocID="{724F6F15-B9D3-477E-8894-1122B0294820}" presName="linear" presStyleCnt="0">
        <dgm:presLayoutVars>
          <dgm:animLvl val="lvl"/>
          <dgm:resizeHandles val="exact"/>
        </dgm:presLayoutVars>
      </dgm:prSet>
      <dgm:spPr/>
    </dgm:pt>
    <dgm:pt modelId="{5A279352-8180-420F-8765-255AB2DE15BD}" type="pres">
      <dgm:prSet presAssocID="{BC3F891D-915B-4326-BEA6-48EA8CB24A30}" presName="parentText" presStyleLbl="node1" presStyleIdx="0" presStyleCnt="1" custLinFactNeighborX="2292" custLinFactNeighborY="-2257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C9BEC725-8F05-42E3-8748-80E93C86F5E5}" type="presOf" srcId="{724F6F15-B9D3-477E-8894-1122B0294820}" destId="{B32336B1-CE1E-4F48-AC82-9FABAFD992C0}" srcOrd="0" destOrd="0" presId="urn:microsoft.com/office/officeart/2005/8/layout/vList2"/>
    <dgm:cxn modelId="{5FC04BC7-0658-4A89-8A16-1BE109557A55}" srcId="{724F6F15-B9D3-477E-8894-1122B0294820}" destId="{BC3F891D-915B-4326-BEA6-48EA8CB24A30}" srcOrd="0" destOrd="0" parTransId="{07C3B1FF-CE73-413D-941B-9A63D39BB48A}" sibTransId="{69246A23-9762-4738-9EDB-77A43DDA5BD0}"/>
    <dgm:cxn modelId="{AC342157-FE31-423C-A323-C9CC1A3D6348}" type="presOf" srcId="{BC3F891D-915B-4326-BEA6-48EA8CB24A30}" destId="{5A279352-8180-420F-8765-255AB2DE15BD}" srcOrd="0" destOrd="0" presId="urn:microsoft.com/office/officeart/2005/8/layout/vList2"/>
    <dgm:cxn modelId="{8696EC40-5078-424C-93C8-6D979FB06634}" type="presParOf" srcId="{B32336B1-CE1E-4F48-AC82-9FABAFD992C0}" destId="{5A279352-8180-420F-8765-255AB2DE15BD}" srcOrd="0" destOrd="0" presId="urn:microsoft.com/office/officeart/2005/8/layout/vList2"/>
  </dgm:cxnLst>
  <dgm:bg>
    <a:noFill/>
    <a:effectLst>
      <a:outerShdw blurRad="152400" dist="317500" dir="5400000" sx="90000" sy="-19000" rotWithShape="0">
        <a:prstClr val="black">
          <a:alpha val="15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724F6F15-B9D3-477E-8894-1122B0294820}" type="doc">
      <dgm:prSet loTypeId="urn:microsoft.com/office/officeart/2005/8/layout/vList2" loCatId="list" qsTypeId="urn:microsoft.com/office/officeart/2005/8/quickstyle/simple2" qsCatId="simple" csTypeId="urn:microsoft.com/office/officeart/2005/8/colors/accent1_3" csCatId="accent1" phldr="1"/>
      <dgm:spPr/>
    </dgm:pt>
    <dgm:pt modelId="{BC3F891D-915B-4326-BEA6-48EA8CB24A30}">
      <dgm:prSet phldrT="[Texto]" custT="1"/>
      <dgm:spPr>
        <a:solidFill>
          <a:srgbClr val="D1C041"/>
        </a:solidFill>
      </dgm:spPr>
      <dgm:t>
        <a:bodyPr/>
        <a:lstStyle/>
        <a:p>
          <a:pPr algn="ctr"/>
          <a:r>
            <a:rPr lang="es-CO" sz="2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3.3 SCI Compras Licitaciones y Bienes Activos</a:t>
          </a:r>
          <a:endParaRPr lang="es-CO" sz="28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9246A23-9762-4738-9EDB-77A43DDA5BD0}" type="sib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07C3B1FF-CE73-413D-941B-9A63D39BB48A}" type="par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B32336B1-CE1E-4F48-AC82-9FABAFD992C0}" type="pres">
      <dgm:prSet presAssocID="{724F6F15-B9D3-477E-8894-1122B0294820}" presName="linear" presStyleCnt="0">
        <dgm:presLayoutVars>
          <dgm:animLvl val="lvl"/>
          <dgm:resizeHandles val="exact"/>
        </dgm:presLayoutVars>
      </dgm:prSet>
      <dgm:spPr/>
    </dgm:pt>
    <dgm:pt modelId="{5A279352-8180-420F-8765-255AB2DE15BD}" type="pres">
      <dgm:prSet presAssocID="{BC3F891D-915B-4326-BEA6-48EA8CB24A30}" presName="parentText" presStyleLbl="node1" presStyleIdx="0" presStyleCnt="1" custLinFactNeighborX="2292" custLinFactNeighborY="-2257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455FE9B0-363E-4782-A216-DE93650DB845}" type="presOf" srcId="{724F6F15-B9D3-477E-8894-1122B0294820}" destId="{B32336B1-CE1E-4F48-AC82-9FABAFD992C0}" srcOrd="0" destOrd="0" presId="urn:microsoft.com/office/officeart/2005/8/layout/vList2"/>
    <dgm:cxn modelId="{2C17FB1C-6815-4F5C-8AEE-2840D8DD9BD5}" type="presOf" srcId="{BC3F891D-915B-4326-BEA6-48EA8CB24A30}" destId="{5A279352-8180-420F-8765-255AB2DE15BD}" srcOrd="0" destOrd="0" presId="urn:microsoft.com/office/officeart/2005/8/layout/vList2"/>
    <dgm:cxn modelId="{5FC04BC7-0658-4A89-8A16-1BE109557A55}" srcId="{724F6F15-B9D3-477E-8894-1122B0294820}" destId="{BC3F891D-915B-4326-BEA6-48EA8CB24A30}" srcOrd="0" destOrd="0" parTransId="{07C3B1FF-CE73-413D-941B-9A63D39BB48A}" sibTransId="{69246A23-9762-4738-9EDB-77A43DDA5BD0}"/>
    <dgm:cxn modelId="{DAB98047-2BB9-4589-8E0F-076FCAEA5961}" type="presParOf" srcId="{B32336B1-CE1E-4F48-AC82-9FABAFD992C0}" destId="{5A279352-8180-420F-8765-255AB2DE15BD}" srcOrd="0" destOrd="0" presId="urn:microsoft.com/office/officeart/2005/8/layout/vList2"/>
  </dgm:cxnLst>
  <dgm:bg>
    <a:noFill/>
    <a:effectLst>
      <a:outerShdw blurRad="152400" dist="317500" dir="5400000" sx="90000" sy="-19000" rotWithShape="0">
        <a:prstClr val="black">
          <a:alpha val="15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724F6F15-B9D3-477E-8894-1122B0294820}" type="doc">
      <dgm:prSet loTypeId="urn:microsoft.com/office/officeart/2005/8/layout/vList2" loCatId="list" qsTypeId="urn:microsoft.com/office/officeart/2005/8/quickstyle/simple2" qsCatId="simple" csTypeId="urn:microsoft.com/office/officeart/2005/8/colors/accent1_3" csCatId="accent1" phldr="1"/>
      <dgm:spPr/>
    </dgm:pt>
    <dgm:pt modelId="{BC3F891D-915B-4326-BEA6-48EA8CB24A30}">
      <dgm:prSet phldrT="[Texto]" custT="1"/>
      <dgm:spPr>
        <a:solidFill>
          <a:srgbClr val="D1C041"/>
        </a:solidFill>
      </dgm:spPr>
      <dgm:t>
        <a:bodyPr/>
        <a:lstStyle/>
        <a:p>
          <a:pPr algn="ctr"/>
          <a:r>
            <a:rPr lang="es-CO" sz="2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3.4 Hotelería</a:t>
          </a:r>
          <a:endParaRPr lang="es-CO" sz="28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9246A23-9762-4738-9EDB-77A43DDA5BD0}" type="sib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07C3B1FF-CE73-413D-941B-9A63D39BB48A}" type="par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B32336B1-CE1E-4F48-AC82-9FABAFD992C0}" type="pres">
      <dgm:prSet presAssocID="{724F6F15-B9D3-477E-8894-1122B0294820}" presName="linear" presStyleCnt="0">
        <dgm:presLayoutVars>
          <dgm:animLvl val="lvl"/>
          <dgm:resizeHandles val="exact"/>
        </dgm:presLayoutVars>
      </dgm:prSet>
      <dgm:spPr/>
    </dgm:pt>
    <dgm:pt modelId="{5A279352-8180-420F-8765-255AB2DE15BD}" type="pres">
      <dgm:prSet presAssocID="{BC3F891D-915B-4326-BEA6-48EA8CB24A30}" presName="parentText" presStyleLbl="node1" presStyleIdx="0" presStyleCnt="1" custLinFactNeighborX="2292" custLinFactNeighborY="-2257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5FC04BC7-0658-4A89-8A16-1BE109557A55}" srcId="{724F6F15-B9D3-477E-8894-1122B0294820}" destId="{BC3F891D-915B-4326-BEA6-48EA8CB24A30}" srcOrd="0" destOrd="0" parTransId="{07C3B1FF-CE73-413D-941B-9A63D39BB48A}" sibTransId="{69246A23-9762-4738-9EDB-77A43DDA5BD0}"/>
    <dgm:cxn modelId="{86393084-453B-417C-B424-DA6A5A3059C0}" type="presOf" srcId="{724F6F15-B9D3-477E-8894-1122B0294820}" destId="{B32336B1-CE1E-4F48-AC82-9FABAFD992C0}" srcOrd="0" destOrd="0" presId="urn:microsoft.com/office/officeart/2005/8/layout/vList2"/>
    <dgm:cxn modelId="{6C9A42D0-FE49-428F-ABFE-6760E77DF8AD}" type="presOf" srcId="{BC3F891D-915B-4326-BEA6-48EA8CB24A30}" destId="{5A279352-8180-420F-8765-255AB2DE15BD}" srcOrd="0" destOrd="0" presId="urn:microsoft.com/office/officeart/2005/8/layout/vList2"/>
    <dgm:cxn modelId="{67995430-15D0-4ACD-B03B-0FF573B05463}" type="presParOf" srcId="{B32336B1-CE1E-4F48-AC82-9FABAFD992C0}" destId="{5A279352-8180-420F-8765-255AB2DE15BD}" srcOrd="0" destOrd="0" presId="urn:microsoft.com/office/officeart/2005/8/layout/vList2"/>
  </dgm:cxnLst>
  <dgm:bg>
    <a:noFill/>
    <a:effectLst>
      <a:outerShdw blurRad="152400" dist="317500" dir="5400000" sx="90000" sy="-19000" rotWithShape="0">
        <a:prstClr val="black">
          <a:alpha val="15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724F6F15-B9D3-477E-8894-1122B0294820}" type="doc">
      <dgm:prSet loTypeId="urn:microsoft.com/office/officeart/2005/8/layout/vList2" loCatId="list" qsTypeId="urn:microsoft.com/office/officeart/2005/8/quickstyle/simple2" qsCatId="simple" csTypeId="urn:microsoft.com/office/officeart/2005/8/colors/accent1_3" csCatId="accent1" phldr="1"/>
      <dgm:spPr/>
    </dgm:pt>
    <dgm:pt modelId="{BC3F891D-915B-4326-BEA6-48EA8CB24A30}">
      <dgm:prSet phldrT="[Texto]" custT="1"/>
      <dgm:spPr>
        <a:solidFill>
          <a:srgbClr val="D1C041"/>
        </a:solidFill>
      </dgm:spPr>
      <dgm:t>
        <a:bodyPr/>
        <a:lstStyle/>
        <a:p>
          <a:pPr algn="ctr"/>
          <a:r>
            <a:rPr lang="es-CO" sz="2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3.5 Área Control de Ingreso</a:t>
          </a:r>
          <a:endParaRPr lang="es-CO" sz="28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9246A23-9762-4738-9EDB-77A43DDA5BD0}" type="sib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07C3B1FF-CE73-413D-941B-9A63D39BB48A}" type="par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B32336B1-CE1E-4F48-AC82-9FABAFD992C0}" type="pres">
      <dgm:prSet presAssocID="{724F6F15-B9D3-477E-8894-1122B0294820}" presName="linear" presStyleCnt="0">
        <dgm:presLayoutVars>
          <dgm:animLvl val="lvl"/>
          <dgm:resizeHandles val="exact"/>
        </dgm:presLayoutVars>
      </dgm:prSet>
      <dgm:spPr/>
    </dgm:pt>
    <dgm:pt modelId="{5A279352-8180-420F-8765-255AB2DE15BD}" type="pres">
      <dgm:prSet presAssocID="{BC3F891D-915B-4326-BEA6-48EA8CB24A30}" presName="parentText" presStyleLbl="node1" presStyleIdx="0" presStyleCnt="1" custLinFactNeighborY="-4707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5BAD0060-9285-4346-8389-14961813B835}" type="presOf" srcId="{BC3F891D-915B-4326-BEA6-48EA8CB24A30}" destId="{5A279352-8180-420F-8765-255AB2DE15BD}" srcOrd="0" destOrd="0" presId="urn:microsoft.com/office/officeart/2005/8/layout/vList2"/>
    <dgm:cxn modelId="{5FC04BC7-0658-4A89-8A16-1BE109557A55}" srcId="{724F6F15-B9D3-477E-8894-1122B0294820}" destId="{BC3F891D-915B-4326-BEA6-48EA8CB24A30}" srcOrd="0" destOrd="0" parTransId="{07C3B1FF-CE73-413D-941B-9A63D39BB48A}" sibTransId="{69246A23-9762-4738-9EDB-77A43DDA5BD0}"/>
    <dgm:cxn modelId="{4A833C90-1221-490B-A6A2-2EA565ECD66E}" type="presOf" srcId="{724F6F15-B9D3-477E-8894-1122B0294820}" destId="{B32336B1-CE1E-4F48-AC82-9FABAFD992C0}" srcOrd="0" destOrd="0" presId="urn:microsoft.com/office/officeart/2005/8/layout/vList2"/>
    <dgm:cxn modelId="{4517A932-F33C-4E61-B0A4-066995CD90CB}" type="presParOf" srcId="{B32336B1-CE1E-4F48-AC82-9FABAFD992C0}" destId="{5A279352-8180-420F-8765-255AB2DE15BD}" srcOrd="0" destOrd="0" presId="urn:microsoft.com/office/officeart/2005/8/layout/vList2"/>
  </dgm:cxnLst>
  <dgm:bg>
    <a:noFill/>
    <a:effectLst>
      <a:outerShdw blurRad="152400" dist="317500" dir="5400000" sx="90000" sy="-19000" rotWithShape="0">
        <a:prstClr val="black">
          <a:alpha val="15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724F6F15-B9D3-477E-8894-1122B0294820}" type="doc">
      <dgm:prSet loTypeId="urn:microsoft.com/office/officeart/2005/8/layout/vList2" loCatId="list" qsTypeId="urn:microsoft.com/office/officeart/2005/8/quickstyle/simple2" qsCatId="simple" csTypeId="urn:microsoft.com/office/officeart/2005/8/colors/accent1_3" csCatId="accent1" phldr="1"/>
      <dgm:spPr/>
    </dgm:pt>
    <dgm:pt modelId="{BC3F891D-915B-4326-BEA6-48EA8CB24A30}">
      <dgm:prSet phldrT="[Texto]" custT="1"/>
      <dgm:spPr>
        <a:solidFill>
          <a:srgbClr val="D1C041"/>
        </a:solidFill>
      </dgm:spPr>
      <dgm:t>
        <a:bodyPr/>
        <a:lstStyle/>
        <a:p>
          <a:pPr algn="ctr"/>
          <a:r>
            <a:rPr lang="es-CO" sz="2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3.6 Área Imprenta</a:t>
          </a:r>
          <a:endParaRPr lang="es-CO" sz="28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9246A23-9762-4738-9EDB-77A43DDA5BD0}" type="sib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07C3B1FF-CE73-413D-941B-9A63D39BB48A}" type="par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B32336B1-CE1E-4F48-AC82-9FABAFD992C0}" type="pres">
      <dgm:prSet presAssocID="{724F6F15-B9D3-477E-8894-1122B0294820}" presName="linear" presStyleCnt="0">
        <dgm:presLayoutVars>
          <dgm:animLvl val="lvl"/>
          <dgm:resizeHandles val="exact"/>
        </dgm:presLayoutVars>
      </dgm:prSet>
      <dgm:spPr/>
    </dgm:pt>
    <dgm:pt modelId="{5A279352-8180-420F-8765-255AB2DE15BD}" type="pres">
      <dgm:prSet presAssocID="{BC3F891D-915B-4326-BEA6-48EA8CB24A30}" presName="parentText" presStyleLbl="node1" presStyleIdx="0" presStyleCnt="1" custLinFactNeighborY="-4707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5FC04BC7-0658-4A89-8A16-1BE109557A55}" srcId="{724F6F15-B9D3-477E-8894-1122B0294820}" destId="{BC3F891D-915B-4326-BEA6-48EA8CB24A30}" srcOrd="0" destOrd="0" parTransId="{07C3B1FF-CE73-413D-941B-9A63D39BB48A}" sibTransId="{69246A23-9762-4738-9EDB-77A43DDA5BD0}"/>
    <dgm:cxn modelId="{AC7E1BBC-DBFA-436F-9181-378D231E74D4}" type="presOf" srcId="{BC3F891D-915B-4326-BEA6-48EA8CB24A30}" destId="{5A279352-8180-420F-8765-255AB2DE15BD}" srcOrd="0" destOrd="0" presId="urn:microsoft.com/office/officeart/2005/8/layout/vList2"/>
    <dgm:cxn modelId="{985BF612-C830-4723-95A4-92180E79C250}" type="presOf" srcId="{724F6F15-B9D3-477E-8894-1122B0294820}" destId="{B32336B1-CE1E-4F48-AC82-9FABAFD992C0}" srcOrd="0" destOrd="0" presId="urn:microsoft.com/office/officeart/2005/8/layout/vList2"/>
    <dgm:cxn modelId="{F1C276F8-B94C-4631-8F92-CDD9AEE0F66E}" type="presParOf" srcId="{B32336B1-CE1E-4F48-AC82-9FABAFD992C0}" destId="{5A279352-8180-420F-8765-255AB2DE15BD}" srcOrd="0" destOrd="0" presId="urn:microsoft.com/office/officeart/2005/8/layout/vList2"/>
  </dgm:cxnLst>
  <dgm:bg>
    <a:noFill/>
    <a:effectLst>
      <a:outerShdw blurRad="152400" dist="317500" dir="5400000" sx="90000" sy="-19000" rotWithShape="0">
        <a:prstClr val="black">
          <a:alpha val="15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724F6F15-B9D3-477E-8894-1122B0294820}" type="doc">
      <dgm:prSet loTypeId="urn:microsoft.com/office/officeart/2005/8/layout/vList2" loCatId="list" qsTypeId="urn:microsoft.com/office/officeart/2005/8/quickstyle/simple2" qsCatId="simple" csTypeId="urn:microsoft.com/office/officeart/2005/8/colors/accent1_3" csCatId="accent1" phldr="1"/>
      <dgm:spPr/>
    </dgm:pt>
    <dgm:pt modelId="{BC3F891D-915B-4326-BEA6-48EA8CB24A30}">
      <dgm:prSet phldrT="[Texto]" custT="1"/>
      <dgm:spPr>
        <a:solidFill>
          <a:srgbClr val="D1C041"/>
        </a:solidFill>
      </dgm:spPr>
      <dgm:t>
        <a:bodyPr/>
        <a:lstStyle/>
        <a:p>
          <a:pPr algn="ctr"/>
          <a:r>
            <a:rPr lang="es-CO" sz="2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3.7 Área Lavandería </a:t>
          </a:r>
          <a:endParaRPr lang="es-CO" sz="28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9246A23-9762-4738-9EDB-77A43DDA5BD0}" type="sib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07C3B1FF-CE73-413D-941B-9A63D39BB48A}" type="par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B32336B1-CE1E-4F48-AC82-9FABAFD992C0}" type="pres">
      <dgm:prSet presAssocID="{724F6F15-B9D3-477E-8894-1122B0294820}" presName="linear" presStyleCnt="0">
        <dgm:presLayoutVars>
          <dgm:animLvl val="lvl"/>
          <dgm:resizeHandles val="exact"/>
        </dgm:presLayoutVars>
      </dgm:prSet>
      <dgm:spPr/>
    </dgm:pt>
    <dgm:pt modelId="{5A279352-8180-420F-8765-255AB2DE15BD}" type="pres">
      <dgm:prSet presAssocID="{BC3F891D-915B-4326-BEA6-48EA8CB24A30}" presName="parentText" presStyleLbl="node1" presStyleIdx="0" presStyleCnt="1" custLinFactNeighborY="-4707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93D0B829-7313-4E26-8B6B-F54103D825C6}" type="presOf" srcId="{BC3F891D-915B-4326-BEA6-48EA8CB24A30}" destId="{5A279352-8180-420F-8765-255AB2DE15BD}" srcOrd="0" destOrd="0" presId="urn:microsoft.com/office/officeart/2005/8/layout/vList2"/>
    <dgm:cxn modelId="{5FC04BC7-0658-4A89-8A16-1BE109557A55}" srcId="{724F6F15-B9D3-477E-8894-1122B0294820}" destId="{BC3F891D-915B-4326-BEA6-48EA8CB24A30}" srcOrd="0" destOrd="0" parTransId="{07C3B1FF-CE73-413D-941B-9A63D39BB48A}" sibTransId="{69246A23-9762-4738-9EDB-77A43DDA5BD0}"/>
    <dgm:cxn modelId="{BB386F20-CF89-492F-B686-1EEEFE026831}" type="presOf" srcId="{724F6F15-B9D3-477E-8894-1122B0294820}" destId="{B32336B1-CE1E-4F48-AC82-9FABAFD992C0}" srcOrd="0" destOrd="0" presId="urn:microsoft.com/office/officeart/2005/8/layout/vList2"/>
    <dgm:cxn modelId="{3E9AFCF4-9E96-4A3D-A2E0-9660CA196417}" type="presParOf" srcId="{B32336B1-CE1E-4F48-AC82-9FABAFD992C0}" destId="{5A279352-8180-420F-8765-255AB2DE15BD}" srcOrd="0" destOrd="0" presId="urn:microsoft.com/office/officeart/2005/8/layout/vList2"/>
  </dgm:cxnLst>
  <dgm:bg>
    <a:noFill/>
    <a:effectLst>
      <a:outerShdw blurRad="152400" dist="317500" dir="5400000" sx="90000" sy="-19000" rotWithShape="0">
        <a:prstClr val="black">
          <a:alpha val="15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724F6F15-B9D3-477E-8894-1122B0294820}" type="doc">
      <dgm:prSet loTypeId="urn:microsoft.com/office/officeart/2005/8/layout/vList2" loCatId="list" qsTypeId="urn:microsoft.com/office/officeart/2005/8/quickstyle/simple2" qsCatId="simple" csTypeId="urn:microsoft.com/office/officeart/2005/8/colors/accent1_3" csCatId="accent1" phldr="1"/>
      <dgm:spPr/>
    </dgm:pt>
    <dgm:pt modelId="{BC3F891D-915B-4326-BEA6-48EA8CB24A30}">
      <dgm:prSet phldrT="[Texto]" custT="1"/>
      <dgm:spPr>
        <a:solidFill>
          <a:srgbClr val="D1C041"/>
        </a:solidFill>
      </dgm:spPr>
      <dgm:t>
        <a:bodyPr/>
        <a:lstStyle/>
        <a:p>
          <a:pPr algn="ctr"/>
          <a:r>
            <a:rPr lang="es-CO" sz="2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3.8 Área Equipo Médico</a:t>
          </a:r>
          <a:endParaRPr lang="es-CO" sz="28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9246A23-9762-4738-9EDB-77A43DDA5BD0}" type="sib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07C3B1FF-CE73-413D-941B-9A63D39BB48A}" type="par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B32336B1-CE1E-4F48-AC82-9FABAFD992C0}" type="pres">
      <dgm:prSet presAssocID="{724F6F15-B9D3-477E-8894-1122B0294820}" presName="linear" presStyleCnt="0">
        <dgm:presLayoutVars>
          <dgm:animLvl val="lvl"/>
          <dgm:resizeHandles val="exact"/>
        </dgm:presLayoutVars>
      </dgm:prSet>
      <dgm:spPr/>
    </dgm:pt>
    <dgm:pt modelId="{5A279352-8180-420F-8765-255AB2DE15BD}" type="pres">
      <dgm:prSet presAssocID="{BC3F891D-915B-4326-BEA6-48EA8CB24A30}" presName="parentText" presStyleLbl="node1" presStyleIdx="0" presStyleCnt="1" custLinFactNeighborY="-4707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96F3F874-6E79-4DDD-BF37-25C9F9D93535}" type="presOf" srcId="{BC3F891D-915B-4326-BEA6-48EA8CB24A30}" destId="{5A279352-8180-420F-8765-255AB2DE15BD}" srcOrd="0" destOrd="0" presId="urn:microsoft.com/office/officeart/2005/8/layout/vList2"/>
    <dgm:cxn modelId="{A971D73F-9617-48DC-9D7D-7A94978B8D7E}" type="presOf" srcId="{724F6F15-B9D3-477E-8894-1122B0294820}" destId="{B32336B1-CE1E-4F48-AC82-9FABAFD992C0}" srcOrd="0" destOrd="0" presId="urn:microsoft.com/office/officeart/2005/8/layout/vList2"/>
    <dgm:cxn modelId="{5FC04BC7-0658-4A89-8A16-1BE109557A55}" srcId="{724F6F15-B9D3-477E-8894-1122B0294820}" destId="{BC3F891D-915B-4326-BEA6-48EA8CB24A30}" srcOrd="0" destOrd="0" parTransId="{07C3B1FF-CE73-413D-941B-9A63D39BB48A}" sibTransId="{69246A23-9762-4738-9EDB-77A43DDA5BD0}"/>
    <dgm:cxn modelId="{A58CFA5F-7DC4-4B9D-8934-E57BC80B5653}" type="presParOf" srcId="{B32336B1-CE1E-4F48-AC82-9FABAFD992C0}" destId="{5A279352-8180-420F-8765-255AB2DE15BD}" srcOrd="0" destOrd="0" presId="urn:microsoft.com/office/officeart/2005/8/layout/vList2"/>
  </dgm:cxnLst>
  <dgm:bg>
    <a:noFill/>
    <a:effectLst>
      <a:outerShdw blurRad="152400" dist="317500" dir="5400000" sx="90000" sy="-19000" rotWithShape="0">
        <a:prstClr val="black">
          <a:alpha val="15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724F6F15-B9D3-477E-8894-1122B0294820}" type="doc">
      <dgm:prSet loTypeId="urn:microsoft.com/office/officeart/2005/8/layout/vList2" loCatId="list" qsTypeId="urn:microsoft.com/office/officeart/2005/8/quickstyle/simple2" qsCatId="simple" csTypeId="urn:microsoft.com/office/officeart/2005/8/colors/accent1_3" csCatId="accent1" phldr="1"/>
      <dgm:spPr/>
    </dgm:pt>
    <dgm:pt modelId="{BC3F891D-915B-4326-BEA6-48EA8CB24A30}">
      <dgm:prSet phldrT="[Texto]" custT="1"/>
      <dgm:spPr>
        <a:solidFill>
          <a:srgbClr val="D1C041"/>
        </a:solidFill>
      </dgm:spPr>
      <dgm:t>
        <a:bodyPr/>
        <a:lstStyle/>
        <a:p>
          <a:pPr algn="ctr"/>
          <a:r>
            <a:rPr lang="es-CO" sz="2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3.9 Área Equipo Industrial</a:t>
          </a:r>
          <a:endParaRPr lang="es-CO" sz="28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9246A23-9762-4738-9EDB-77A43DDA5BD0}" type="sib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07C3B1FF-CE73-413D-941B-9A63D39BB48A}" type="par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B32336B1-CE1E-4F48-AC82-9FABAFD992C0}" type="pres">
      <dgm:prSet presAssocID="{724F6F15-B9D3-477E-8894-1122B0294820}" presName="linear" presStyleCnt="0">
        <dgm:presLayoutVars>
          <dgm:animLvl val="lvl"/>
          <dgm:resizeHandles val="exact"/>
        </dgm:presLayoutVars>
      </dgm:prSet>
      <dgm:spPr/>
    </dgm:pt>
    <dgm:pt modelId="{5A279352-8180-420F-8765-255AB2DE15BD}" type="pres">
      <dgm:prSet presAssocID="{BC3F891D-915B-4326-BEA6-48EA8CB24A30}" presName="parentText" presStyleLbl="node1" presStyleIdx="0" presStyleCnt="1" custLinFactNeighborY="-4707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5FC04BC7-0658-4A89-8A16-1BE109557A55}" srcId="{724F6F15-B9D3-477E-8894-1122B0294820}" destId="{BC3F891D-915B-4326-BEA6-48EA8CB24A30}" srcOrd="0" destOrd="0" parTransId="{07C3B1FF-CE73-413D-941B-9A63D39BB48A}" sibTransId="{69246A23-9762-4738-9EDB-77A43DDA5BD0}"/>
    <dgm:cxn modelId="{FD362093-148F-48E9-9A07-38D732B5A0E9}" type="presOf" srcId="{BC3F891D-915B-4326-BEA6-48EA8CB24A30}" destId="{5A279352-8180-420F-8765-255AB2DE15BD}" srcOrd="0" destOrd="0" presId="urn:microsoft.com/office/officeart/2005/8/layout/vList2"/>
    <dgm:cxn modelId="{2937C758-EB03-4755-B0C9-07598CCD2338}" type="presOf" srcId="{724F6F15-B9D3-477E-8894-1122B0294820}" destId="{B32336B1-CE1E-4F48-AC82-9FABAFD992C0}" srcOrd="0" destOrd="0" presId="urn:microsoft.com/office/officeart/2005/8/layout/vList2"/>
    <dgm:cxn modelId="{2E569AAC-821F-4397-A2B9-5C3084382E5F}" type="presParOf" srcId="{B32336B1-CE1E-4F48-AC82-9FABAFD992C0}" destId="{5A279352-8180-420F-8765-255AB2DE15BD}" srcOrd="0" destOrd="0" presId="urn:microsoft.com/office/officeart/2005/8/layout/vList2"/>
  </dgm:cxnLst>
  <dgm:bg>
    <a:noFill/>
    <a:effectLst>
      <a:outerShdw blurRad="152400" dist="317500" dir="5400000" sx="90000" sy="-19000" rotWithShape="0">
        <a:prstClr val="black">
          <a:alpha val="15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724F6F15-B9D3-477E-8894-1122B0294820}" type="doc">
      <dgm:prSet loTypeId="urn:microsoft.com/office/officeart/2005/8/layout/vList2" loCatId="list" qsTypeId="urn:microsoft.com/office/officeart/2005/8/quickstyle/simple2" qsCatId="simple" csTypeId="urn:microsoft.com/office/officeart/2005/8/colors/accent1_3" csCatId="accent1" phldr="1"/>
      <dgm:spPr/>
    </dgm:pt>
    <dgm:pt modelId="{BC3F891D-915B-4326-BEA6-48EA8CB24A30}">
      <dgm:prSet phldrT="[Texto]" custT="1"/>
      <dgm:spPr>
        <a:solidFill>
          <a:srgbClr val="D1C041"/>
        </a:solidFill>
      </dgm:spPr>
      <dgm:t>
        <a:bodyPr/>
        <a:lstStyle/>
        <a:p>
          <a:pPr algn="ctr"/>
          <a:r>
            <a:rPr lang="es-CO" sz="2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3.10 Contrato 027.15 Dotaciones</a:t>
          </a:r>
          <a:endParaRPr lang="es-CO" sz="28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9246A23-9762-4738-9EDB-77A43DDA5BD0}" type="sib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07C3B1FF-CE73-413D-941B-9A63D39BB48A}" type="par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B32336B1-CE1E-4F48-AC82-9FABAFD992C0}" type="pres">
      <dgm:prSet presAssocID="{724F6F15-B9D3-477E-8894-1122B0294820}" presName="linear" presStyleCnt="0">
        <dgm:presLayoutVars>
          <dgm:animLvl val="lvl"/>
          <dgm:resizeHandles val="exact"/>
        </dgm:presLayoutVars>
      </dgm:prSet>
      <dgm:spPr/>
    </dgm:pt>
    <dgm:pt modelId="{5A279352-8180-420F-8765-255AB2DE15BD}" type="pres">
      <dgm:prSet presAssocID="{BC3F891D-915B-4326-BEA6-48EA8CB24A30}" presName="parentText" presStyleLbl="node1" presStyleIdx="0" presStyleCnt="1" custLinFactNeighborY="-4707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A6EBC487-6D04-4D67-847C-F149484DCBA3}" type="presOf" srcId="{BC3F891D-915B-4326-BEA6-48EA8CB24A30}" destId="{5A279352-8180-420F-8765-255AB2DE15BD}" srcOrd="0" destOrd="0" presId="urn:microsoft.com/office/officeart/2005/8/layout/vList2"/>
    <dgm:cxn modelId="{7C1AAF41-B459-4C02-A0EC-2ECA65BE951F}" type="presOf" srcId="{724F6F15-B9D3-477E-8894-1122B0294820}" destId="{B32336B1-CE1E-4F48-AC82-9FABAFD992C0}" srcOrd="0" destOrd="0" presId="urn:microsoft.com/office/officeart/2005/8/layout/vList2"/>
    <dgm:cxn modelId="{5FC04BC7-0658-4A89-8A16-1BE109557A55}" srcId="{724F6F15-B9D3-477E-8894-1122B0294820}" destId="{BC3F891D-915B-4326-BEA6-48EA8CB24A30}" srcOrd="0" destOrd="0" parTransId="{07C3B1FF-CE73-413D-941B-9A63D39BB48A}" sibTransId="{69246A23-9762-4738-9EDB-77A43DDA5BD0}"/>
    <dgm:cxn modelId="{0D098F80-13FC-4CF3-AEF4-B15468421544}" type="presParOf" srcId="{B32336B1-CE1E-4F48-AC82-9FABAFD992C0}" destId="{5A279352-8180-420F-8765-255AB2DE15BD}" srcOrd="0" destOrd="0" presId="urn:microsoft.com/office/officeart/2005/8/layout/vList2"/>
  </dgm:cxnLst>
  <dgm:bg>
    <a:noFill/>
    <a:effectLst>
      <a:outerShdw blurRad="152400" dist="317500" dir="5400000" sx="90000" sy="-19000" rotWithShape="0">
        <a:prstClr val="black">
          <a:alpha val="15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724F6F15-B9D3-477E-8894-1122B0294820}" type="doc">
      <dgm:prSet loTypeId="urn:microsoft.com/office/officeart/2005/8/layout/vList2" loCatId="list" qsTypeId="urn:microsoft.com/office/officeart/2005/8/quickstyle/simple2" qsCatId="simple" csTypeId="urn:microsoft.com/office/officeart/2005/8/colors/accent1_3" csCatId="accent1" phldr="1"/>
      <dgm:spPr/>
    </dgm:pt>
    <dgm:pt modelId="{BC3F891D-915B-4326-BEA6-48EA8CB24A30}">
      <dgm:prSet phldrT="[Texto]" custT="1"/>
      <dgm:spPr>
        <a:solidFill>
          <a:srgbClr val="D1C041"/>
        </a:solidFill>
      </dgm:spPr>
      <dgm:t>
        <a:bodyPr/>
        <a:lstStyle/>
        <a:p>
          <a:pPr algn="ctr"/>
          <a:r>
            <a:rPr lang="es-CO" sz="2800" b="0" dirty="0" smtClean="0">
              <a:latin typeface="Tahoma" pitchFamily="34" charset="0"/>
              <a:ea typeface="Tahoma" pitchFamily="34" charset="0"/>
              <a:cs typeface="Tahoma" pitchFamily="34" charset="0"/>
            </a:rPr>
            <a:t>3.11 Contrato 114.15 Venta de material Reciclable </a:t>
          </a:r>
          <a:endParaRPr lang="es-CO" sz="2800" b="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9246A23-9762-4738-9EDB-77A43DDA5BD0}" type="sib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07C3B1FF-CE73-413D-941B-9A63D39BB48A}" type="par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B32336B1-CE1E-4F48-AC82-9FABAFD992C0}" type="pres">
      <dgm:prSet presAssocID="{724F6F15-B9D3-477E-8894-1122B0294820}" presName="linear" presStyleCnt="0">
        <dgm:presLayoutVars>
          <dgm:animLvl val="lvl"/>
          <dgm:resizeHandles val="exact"/>
        </dgm:presLayoutVars>
      </dgm:prSet>
      <dgm:spPr/>
    </dgm:pt>
    <dgm:pt modelId="{5A279352-8180-420F-8765-255AB2DE15BD}" type="pres">
      <dgm:prSet presAssocID="{BC3F891D-915B-4326-BEA6-48EA8CB24A30}" presName="parentText" presStyleLbl="node1" presStyleIdx="0" presStyleCnt="1" custLinFactNeighborY="-4707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0A73938B-8441-4255-B6D4-B1F7E1FB79FF}" type="presOf" srcId="{724F6F15-B9D3-477E-8894-1122B0294820}" destId="{B32336B1-CE1E-4F48-AC82-9FABAFD992C0}" srcOrd="0" destOrd="0" presId="urn:microsoft.com/office/officeart/2005/8/layout/vList2"/>
    <dgm:cxn modelId="{457AB5B9-3FAB-4EDC-A1F2-5BF3BCD20E1D}" type="presOf" srcId="{BC3F891D-915B-4326-BEA6-48EA8CB24A30}" destId="{5A279352-8180-420F-8765-255AB2DE15BD}" srcOrd="0" destOrd="0" presId="urn:microsoft.com/office/officeart/2005/8/layout/vList2"/>
    <dgm:cxn modelId="{5FC04BC7-0658-4A89-8A16-1BE109557A55}" srcId="{724F6F15-B9D3-477E-8894-1122B0294820}" destId="{BC3F891D-915B-4326-BEA6-48EA8CB24A30}" srcOrd="0" destOrd="0" parTransId="{07C3B1FF-CE73-413D-941B-9A63D39BB48A}" sibTransId="{69246A23-9762-4738-9EDB-77A43DDA5BD0}"/>
    <dgm:cxn modelId="{11D632BE-0655-4058-A701-E08EEF87CCB2}" type="presParOf" srcId="{B32336B1-CE1E-4F48-AC82-9FABAFD992C0}" destId="{5A279352-8180-420F-8765-255AB2DE15BD}" srcOrd="0" destOrd="0" presId="urn:microsoft.com/office/officeart/2005/8/layout/vList2"/>
  </dgm:cxnLst>
  <dgm:bg>
    <a:noFill/>
    <a:effectLst>
      <a:outerShdw blurRad="152400" dist="317500" dir="5400000" sx="90000" sy="-19000" rotWithShape="0">
        <a:prstClr val="black">
          <a:alpha val="15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724F6F15-B9D3-477E-8894-1122B0294820}" type="doc">
      <dgm:prSet loTypeId="urn:microsoft.com/office/officeart/2005/8/layout/vList2" loCatId="list" qsTypeId="urn:microsoft.com/office/officeart/2005/8/quickstyle/simple2" qsCatId="simple" csTypeId="urn:microsoft.com/office/officeart/2005/8/colors/accent1_3" csCatId="accent1" phldr="1"/>
      <dgm:spPr/>
    </dgm:pt>
    <dgm:pt modelId="{BC3F891D-915B-4326-BEA6-48EA8CB24A30}">
      <dgm:prSet phldrT="[Texto]" custT="1"/>
      <dgm:spPr>
        <a:solidFill>
          <a:srgbClr val="D1C041"/>
        </a:solidFill>
      </dgm:spPr>
      <dgm:t>
        <a:bodyPr/>
        <a:lstStyle/>
        <a:p>
          <a:pPr algn="ctr"/>
          <a:r>
            <a:rPr lang="es-CO" sz="2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3.12 Área Selección y Contratación</a:t>
          </a:r>
          <a:endParaRPr lang="es-CO" sz="28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9246A23-9762-4738-9EDB-77A43DDA5BD0}" type="sib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07C3B1FF-CE73-413D-941B-9A63D39BB48A}" type="par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B32336B1-CE1E-4F48-AC82-9FABAFD992C0}" type="pres">
      <dgm:prSet presAssocID="{724F6F15-B9D3-477E-8894-1122B0294820}" presName="linear" presStyleCnt="0">
        <dgm:presLayoutVars>
          <dgm:animLvl val="lvl"/>
          <dgm:resizeHandles val="exact"/>
        </dgm:presLayoutVars>
      </dgm:prSet>
      <dgm:spPr/>
    </dgm:pt>
    <dgm:pt modelId="{5A279352-8180-420F-8765-255AB2DE15BD}" type="pres">
      <dgm:prSet presAssocID="{BC3F891D-915B-4326-BEA6-48EA8CB24A30}" presName="parentText" presStyleLbl="node1" presStyleIdx="0" presStyleCnt="1" custLinFactNeighborX="-2967" custLinFactNeighborY="-3144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87D6DA6A-946A-41F6-9196-8D1C4A4195C8}" type="presOf" srcId="{BC3F891D-915B-4326-BEA6-48EA8CB24A30}" destId="{5A279352-8180-420F-8765-255AB2DE15BD}" srcOrd="0" destOrd="0" presId="urn:microsoft.com/office/officeart/2005/8/layout/vList2"/>
    <dgm:cxn modelId="{21A77CE9-D1AA-4211-9AE9-78D7A5A7E7DB}" type="presOf" srcId="{724F6F15-B9D3-477E-8894-1122B0294820}" destId="{B32336B1-CE1E-4F48-AC82-9FABAFD992C0}" srcOrd="0" destOrd="0" presId="urn:microsoft.com/office/officeart/2005/8/layout/vList2"/>
    <dgm:cxn modelId="{5FC04BC7-0658-4A89-8A16-1BE109557A55}" srcId="{724F6F15-B9D3-477E-8894-1122B0294820}" destId="{BC3F891D-915B-4326-BEA6-48EA8CB24A30}" srcOrd="0" destOrd="0" parTransId="{07C3B1FF-CE73-413D-941B-9A63D39BB48A}" sibTransId="{69246A23-9762-4738-9EDB-77A43DDA5BD0}"/>
    <dgm:cxn modelId="{EFAD4588-7C9A-4D43-BC5F-FD00F41D9907}" type="presParOf" srcId="{B32336B1-CE1E-4F48-AC82-9FABAFD992C0}" destId="{5A279352-8180-420F-8765-255AB2DE15BD}" srcOrd="0" destOrd="0" presId="urn:microsoft.com/office/officeart/2005/8/layout/vList2"/>
  </dgm:cxnLst>
  <dgm:bg>
    <a:noFill/>
    <a:effectLst>
      <a:outerShdw blurRad="152400" dist="317500" dir="5400000" sx="90000" sy="-19000" rotWithShape="0">
        <a:prstClr val="black">
          <a:alpha val="15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724F6F15-B9D3-477E-8894-1122B0294820}" type="doc">
      <dgm:prSet loTypeId="urn:microsoft.com/office/officeart/2005/8/layout/vList2" loCatId="list" qsTypeId="urn:microsoft.com/office/officeart/2005/8/quickstyle/simple2" qsCatId="simple" csTypeId="urn:microsoft.com/office/officeart/2005/8/colors/accent1_3" csCatId="accent1" phldr="1"/>
      <dgm:spPr/>
    </dgm:pt>
    <dgm:pt modelId="{BC3F891D-915B-4326-BEA6-48EA8CB24A30}">
      <dgm:prSet phldrT="[Texto]" custT="1"/>
      <dgm:spPr>
        <a:solidFill>
          <a:srgbClr val="D1C041"/>
        </a:solidFill>
      </dgm:spPr>
      <dgm:t>
        <a:bodyPr/>
        <a:lstStyle/>
        <a:p>
          <a:pPr algn="ctr"/>
          <a:r>
            <a:rPr lang="es-CO" sz="2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3.13 Área Bioestadística</a:t>
          </a:r>
          <a:endParaRPr lang="es-CO" sz="28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9246A23-9762-4738-9EDB-77A43DDA5BD0}" type="sib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07C3B1FF-CE73-413D-941B-9A63D39BB48A}" type="par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B32336B1-CE1E-4F48-AC82-9FABAFD992C0}" type="pres">
      <dgm:prSet presAssocID="{724F6F15-B9D3-477E-8894-1122B0294820}" presName="linear" presStyleCnt="0">
        <dgm:presLayoutVars>
          <dgm:animLvl val="lvl"/>
          <dgm:resizeHandles val="exact"/>
        </dgm:presLayoutVars>
      </dgm:prSet>
      <dgm:spPr/>
    </dgm:pt>
    <dgm:pt modelId="{5A279352-8180-420F-8765-255AB2DE15BD}" type="pres">
      <dgm:prSet presAssocID="{BC3F891D-915B-4326-BEA6-48EA8CB24A30}" presName="parentText" presStyleLbl="node1" presStyleIdx="0" presStyleCnt="1" custLinFactNeighborY="-4707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5FC04BC7-0658-4A89-8A16-1BE109557A55}" srcId="{724F6F15-B9D3-477E-8894-1122B0294820}" destId="{BC3F891D-915B-4326-BEA6-48EA8CB24A30}" srcOrd="0" destOrd="0" parTransId="{07C3B1FF-CE73-413D-941B-9A63D39BB48A}" sibTransId="{69246A23-9762-4738-9EDB-77A43DDA5BD0}"/>
    <dgm:cxn modelId="{A630DF84-4075-4F24-A0F0-EA659275A6FC}" type="presOf" srcId="{724F6F15-B9D3-477E-8894-1122B0294820}" destId="{B32336B1-CE1E-4F48-AC82-9FABAFD992C0}" srcOrd="0" destOrd="0" presId="urn:microsoft.com/office/officeart/2005/8/layout/vList2"/>
    <dgm:cxn modelId="{2C1E8346-4F74-46A7-A19E-4DA2892ECF18}" type="presOf" srcId="{BC3F891D-915B-4326-BEA6-48EA8CB24A30}" destId="{5A279352-8180-420F-8765-255AB2DE15BD}" srcOrd="0" destOrd="0" presId="urn:microsoft.com/office/officeart/2005/8/layout/vList2"/>
    <dgm:cxn modelId="{A790BFDC-3E0A-4A38-B5ED-2C63C3B16180}" type="presParOf" srcId="{B32336B1-CE1E-4F48-AC82-9FABAFD992C0}" destId="{5A279352-8180-420F-8765-255AB2DE15BD}" srcOrd="0" destOrd="0" presId="urn:microsoft.com/office/officeart/2005/8/layout/vList2"/>
  </dgm:cxnLst>
  <dgm:bg>
    <a:noFill/>
    <a:effectLst>
      <a:outerShdw blurRad="152400" dist="317500" dir="5400000" sx="90000" sy="-19000" rotWithShape="0">
        <a:prstClr val="black">
          <a:alpha val="15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724F6F15-B9D3-477E-8894-1122B0294820}" type="doc">
      <dgm:prSet loTypeId="urn:microsoft.com/office/officeart/2005/8/layout/vList2" loCatId="list" qsTypeId="urn:microsoft.com/office/officeart/2005/8/quickstyle/simple2" qsCatId="simple" csTypeId="urn:microsoft.com/office/officeart/2005/8/colors/accent1_3" csCatId="accent1" phldr="1"/>
      <dgm:spPr/>
    </dgm:pt>
    <dgm:pt modelId="{BC3F891D-915B-4326-BEA6-48EA8CB24A30}">
      <dgm:prSet phldrT="[Texto]" custT="1"/>
      <dgm:spPr>
        <a:solidFill>
          <a:srgbClr val="D1C041"/>
        </a:solidFill>
      </dgm:spPr>
      <dgm:t>
        <a:bodyPr/>
        <a:lstStyle/>
        <a:p>
          <a:pPr algn="ctr"/>
          <a:r>
            <a:rPr lang="es-CO" sz="2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3.14 Planeación y Selección </a:t>
          </a:r>
          <a:endParaRPr lang="es-CO" sz="28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9246A23-9762-4738-9EDB-77A43DDA5BD0}" type="sib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07C3B1FF-CE73-413D-941B-9A63D39BB48A}" type="par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B32336B1-CE1E-4F48-AC82-9FABAFD992C0}" type="pres">
      <dgm:prSet presAssocID="{724F6F15-B9D3-477E-8894-1122B0294820}" presName="linear" presStyleCnt="0">
        <dgm:presLayoutVars>
          <dgm:animLvl val="lvl"/>
          <dgm:resizeHandles val="exact"/>
        </dgm:presLayoutVars>
      </dgm:prSet>
      <dgm:spPr/>
    </dgm:pt>
    <dgm:pt modelId="{5A279352-8180-420F-8765-255AB2DE15BD}" type="pres">
      <dgm:prSet presAssocID="{BC3F891D-915B-4326-BEA6-48EA8CB24A30}" presName="parentText" presStyleLbl="node1" presStyleIdx="0" presStyleCnt="1" custLinFactNeighborY="-4707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70BB7775-C748-4F2A-BE35-8C28487FCE26}" type="presOf" srcId="{BC3F891D-915B-4326-BEA6-48EA8CB24A30}" destId="{5A279352-8180-420F-8765-255AB2DE15BD}" srcOrd="0" destOrd="0" presId="urn:microsoft.com/office/officeart/2005/8/layout/vList2"/>
    <dgm:cxn modelId="{F922B64F-FFD7-43A1-A7DD-14578E2A0E35}" type="presOf" srcId="{724F6F15-B9D3-477E-8894-1122B0294820}" destId="{B32336B1-CE1E-4F48-AC82-9FABAFD992C0}" srcOrd="0" destOrd="0" presId="urn:microsoft.com/office/officeart/2005/8/layout/vList2"/>
    <dgm:cxn modelId="{5FC04BC7-0658-4A89-8A16-1BE109557A55}" srcId="{724F6F15-B9D3-477E-8894-1122B0294820}" destId="{BC3F891D-915B-4326-BEA6-48EA8CB24A30}" srcOrd="0" destOrd="0" parTransId="{07C3B1FF-CE73-413D-941B-9A63D39BB48A}" sibTransId="{69246A23-9762-4738-9EDB-77A43DDA5BD0}"/>
    <dgm:cxn modelId="{924ED2F8-EC66-4783-AB69-BF002544726A}" type="presParOf" srcId="{B32336B1-CE1E-4F48-AC82-9FABAFD992C0}" destId="{5A279352-8180-420F-8765-255AB2DE15BD}" srcOrd="0" destOrd="0" presId="urn:microsoft.com/office/officeart/2005/8/layout/vList2"/>
  </dgm:cxnLst>
  <dgm:bg>
    <a:noFill/>
    <a:effectLst>
      <a:outerShdw blurRad="152400" dist="317500" dir="5400000" sx="90000" sy="-19000" rotWithShape="0">
        <a:prstClr val="black">
          <a:alpha val="15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724F6F15-B9D3-477E-8894-1122B0294820}" type="doc">
      <dgm:prSet loTypeId="urn:microsoft.com/office/officeart/2005/8/layout/vList2" loCatId="list" qsTypeId="urn:microsoft.com/office/officeart/2005/8/quickstyle/simple2" qsCatId="simple" csTypeId="urn:microsoft.com/office/officeart/2005/8/colors/accent1_3" csCatId="accent1" phldr="1"/>
      <dgm:spPr/>
    </dgm:pt>
    <dgm:pt modelId="{BC3F891D-915B-4326-BEA6-48EA8CB24A30}">
      <dgm:prSet phldrT="[Texto]" custT="1"/>
      <dgm:spPr>
        <a:solidFill>
          <a:srgbClr val="D1C041"/>
        </a:solidFill>
      </dgm:spPr>
      <dgm:t>
        <a:bodyPr/>
        <a:lstStyle/>
        <a:p>
          <a:pPr algn="ctr"/>
          <a:r>
            <a:rPr lang="es-CO" sz="2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3.15 Área Ejecución y Liquidación</a:t>
          </a:r>
          <a:endParaRPr lang="es-CO" sz="28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9246A23-9762-4738-9EDB-77A43DDA5BD0}" type="sib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07C3B1FF-CE73-413D-941B-9A63D39BB48A}" type="par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B32336B1-CE1E-4F48-AC82-9FABAFD992C0}" type="pres">
      <dgm:prSet presAssocID="{724F6F15-B9D3-477E-8894-1122B0294820}" presName="linear" presStyleCnt="0">
        <dgm:presLayoutVars>
          <dgm:animLvl val="lvl"/>
          <dgm:resizeHandles val="exact"/>
        </dgm:presLayoutVars>
      </dgm:prSet>
      <dgm:spPr/>
    </dgm:pt>
    <dgm:pt modelId="{5A279352-8180-420F-8765-255AB2DE15BD}" type="pres">
      <dgm:prSet presAssocID="{BC3F891D-915B-4326-BEA6-48EA8CB24A30}" presName="parentText" presStyleLbl="node1" presStyleIdx="0" presStyleCnt="1" custLinFactNeighborY="-4707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770C03C5-F884-45A4-A76E-BE4E753A5AA0}" type="presOf" srcId="{724F6F15-B9D3-477E-8894-1122B0294820}" destId="{B32336B1-CE1E-4F48-AC82-9FABAFD992C0}" srcOrd="0" destOrd="0" presId="urn:microsoft.com/office/officeart/2005/8/layout/vList2"/>
    <dgm:cxn modelId="{5FC04BC7-0658-4A89-8A16-1BE109557A55}" srcId="{724F6F15-B9D3-477E-8894-1122B0294820}" destId="{BC3F891D-915B-4326-BEA6-48EA8CB24A30}" srcOrd="0" destOrd="0" parTransId="{07C3B1FF-CE73-413D-941B-9A63D39BB48A}" sibTransId="{69246A23-9762-4738-9EDB-77A43DDA5BD0}"/>
    <dgm:cxn modelId="{10E80795-AF3C-47E1-BFAE-C20D04334F1A}" type="presOf" srcId="{BC3F891D-915B-4326-BEA6-48EA8CB24A30}" destId="{5A279352-8180-420F-8765-255AB2DE15BD}" srcOrd="0" destOrd="0" presId="urn:microsoft.com/office/officeart/2005/8/layout/vList2"/>
    <dgm:cxn modelId="{878BDC8C-8276-4373-B351-928765ACA42F}" type="presParOf" srcId="{B32336B1-CE1E-4F48-AC82-9FABAFD992C0}" destId="{5A279352-8180-420F-8765-255AB2DE15BD}" srcOrd="0" destOrd="0" presId="urn:microsoft.com/office/officeart/2005/8/layout/vList2"/>
  </dgm:cxnLst>
  <dgm:bg>
    <a:noFill/>
    <a:effectLst>
      <a:outerShdw blurRad="152400" dist="317500" dir="5400000" sx="90000" sy="-19000" rotWithShape="0">
        <a:prstClr val="black">
          <a:alpha val="15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724F6F15-B9D3-477E-8894-1122B0294820}" type="doc">
      <dgm:prSet loTypeId="urn:microsoft.com/office/officeart/2005/8/layout/vList2" loCatId="list" qsTypeId="urn:microsoft.com/office/officeart/2005/8/quickstyle/simple2" qsCatId="simple" csTypeId="urn:microsoft.com/office/officeart/2005/8/colors/accent1_3" csCatId="accent1" phldr="1"/>
      <dgm:spPr/>
    </dgm:pt>
    <dgm:pt modelId="{BC3F891D-915B-4326-BEA6-48EA8CB24A30}">
      <dgm:prSet phldrT="[Texto]" custT="1"/>
      <dgm:spPr>
        <a:solidFill>
          <a:srgbClr val="D1C041"/>
        </a:solidFill>
      </dgm:spPr>
      <dgm:t>
        <a:bodyPr/>
        <a:lstStyle/>
        <a:p>
          <a:pPr algn="ctr"/>
          <a:r>
            <a:rPr lang="es-CO" sz="2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3.16 Extrahospitalarios </a:t>
          </a:r>
          <a:endParaRPr lang="es-CO" sz="28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9246A23-9762-4738-9EDB-77A43DDA5BD0}" type="sib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07C3B1FF-CE73-413D-941B-9A63D39BB48A}" type="par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B32336B1-CE1E-4F48-AC82-9FABAFD992C0}" type="pres">
      <dgm:prSet presAssocID="{724F6F15-B9D3-477E-8894-1122B0294820}" presName="linear" presStyleCnt="0">
        <dgm:presLayoutVars>
          <dgm:animLvl val="lvl"/>
          <dgm:resizeHandles val="exact"/>
        </dgm:presLayoutVars>
      </dgm:prSet>
      <dgm:spPr/>
    </dgm:pt>
    <dgm:pt modelId="{5A279352-8180-420F-8765-255AB2DE15BD}" type="pres">
      <dgm:prSet presAssocID="{BC3F891D-915B-4326-BEA6-48EA8CB24A30}" presName="parentText" presStyleLbl="node1" presStyleIdx="0" presStyleCnt="1" custLinFactNeighborY="-4707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D525FF98-77EB-411E-9C48-5A06D6AB5852}" type="presOf" srcId="{BC3F891D-915B-4326-BEA6-48EA8CB24A30}" destId="{5A279352-8180-420F-8765-255AB2DE15BD}" srcOrd="0" destOrd="0" presId="urn:microsoft.com/office/officeart/2005/8/layout/vList2"/>
    <dgm:cxn modelId="{5FD5BB9C-C179-441B-80E0-76CB28380BFE}" type="presOf" srcId="{724F6F15-B9D3-477E-8894-1122B0294820}" destId="{B32336B1-CE1E-4F48-AC82-9FABAFD992C0}" srcOrd="0" destOrd="0" presId="urn:microsoft.com/office/officeart/2005/8/layout/vList2"/>
    <dgm:cxn modelId="{5FC04BC7-0658-4A89-8A16-1BE109557A55}" srcId="{724F6F15-B9D3-477E-8894-1122B0294820}" destId="{BC3F891D-915B-4326-BEA6-48EA8CB24A30}" srcOrd="0" destOrd="0" parTransId="{07C3B1FF-CE73-413D-941B-9A63D39BB48A}" sibTransId="{69246A23-9762-4738-9EDB-77A43DDA5BD0}"/>
    <dgm:cxn modelId="{ECF6BE59-5292-439F-A6F2-021810879C3C}" type="presParOf" srcId="{B32336B1-CE1E-4F48-AC82-9FABAFD992C0}" destId="{5A279352-8180-420F-8765-255AB2DE15BD}" srcOrd="0" destOrd="0" presId="urn:microsoft.com/office/officeart/2005/8/layout/vList2"/>
  </dgm:cxnLst>
  <dgm:bg>
    <a:noFill/>
    <a:effectLst>
      <a:outerShdw blurRad="152400" dist="317500" dir="5400000" sx="90000" sy="-19000" rotWithShape="0">
        <a:prstClr val="black">
          <a:alpha val="15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724F6F15-B9D3-477E-8894-1122B0294820}" type="doc">
      <dgm:prSet loTypeId="urn:microsoft.com/office/officeart/2005/8/layout/vList2" loCatId="list" qsTypeId="urn:microsoft.com/office/officeart/2005/8/quickstyle/simple2" qsCatId="simple" csTypeId="urn:microsoft.com/office/officeart/2005/8/colors/accent1_3" csCatId="accent1" phldr="1"/>
      <dgm:spPr/>
    </dgm:pt>
    <dgm:pt modelId="{BC3F891D-915B-4326-BEA6-48EA8CB24A30}">
      <dgm:prSet phldrT="[Texto]" custT="1"/>
      <dgm:spPr>
        <a:solidFill>
          <a:srgbClr val="D1C041"/>
        </a:solidFill>
      </dgm:spPr>
      <dgm:t>
        <a:bodyPr/>
        <a:lstStyle/>
        <a:p>
          <a:pPr algn="ctr"/>
          <a:r>
            <a:rPr lang="es-CO" sz="2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3.17 SCI Unidad Talento Humano</a:t>
          </a:r>
          <a:endParaRPr lang="es-CO" sz="28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9246A23-9762-4738-9EDB-77A43DDA5BD0}" type="sib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07C3B1FF-CE73-413D-941B-9A63D39BB48A}" type="par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B32336B1-CE1E-4F48-AC82-9FABAFD992C0}" type="pres">
      <dgm:prSet presAssocID="{724F6F15-B9D3-477E-8894-1122B0294820}" presName="linear" presStyleCnt="0">
        <dgm:presLayoutVars>
          <dgm:animLvl val="lvl"/>
          <dgm:resizeHandles val="exact"/>
        </dgm:presLayoutVars>
      </dgm:prSet>
      <dgm:spPr/>
    </dgm:pt>
    <dgm:pt modelId="{5A279352-8180-420F-8765-255AB2DE15BD}" type="pres">
      <dgm:prSet presAssocID="{BC3F891D-915B-4326-BEA6-48EA8CB24A30}" presName="parentText" presStyleLbl="node1" presStyleIdx="0" presStyleCnt="1" custLinFactNeighborY="-4707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E4BFF0C5-293B-4C72-9413-B789CB5D7DDE}" type="presOf" srcId="{724F6F15-B9D3-477E-8894-1122B0294820}" destId="{B32336B1-CE1E-4F48-AC82-9FABAFD992C0}" srcOrd="0" destOrd="0" presId="urn:microsoft.com/office/officeart/2005/8/layout/vList2"/>
    <dgm:cxn modelId="{5FC04BC7-0658-4A89-8A16-1BE109557A55}" srcId="{724F6F15-B9D3-477E-8894-1122B0294820}" destId="{BC3F891D-915B-4326-BEA6-48EA8CB24A30}" srcOrd="0" destOrd="0" parTransId="{07C3B1FF-CE73-413D-941B-9A63D39BB48A}" sibTransId="{69246A23-9762-4738-9EDB-77A43DDA5BD0}"/>
    <dgm:cxn modelId="{11F6DC57-89FA-432F-8D80-78CA81DAC69A}" type="presOf" srcId="{BC3F891D-915B-4326-BEA6-48EA8CB24A30}" destId="{5A279352-8180-420F-8765-255AB2DE15BD}" srcOrd="0" destOrd="0" presId="urn:microsoft.com/office/officeart/2005/8/layout/vList2"/>
    <dgm:cxn modelId="{1E24AB7B-3FE2-4661-BB8C-EAED487B4CBF}" type="presParOf" srcId="{B32336B1-CE1E-4F48-AC82-9FABAFD992C0}" destId="{5A279352-8180-420F-8765-255AB2DE15BD}" srcOrd="0" destOrd="0" presId="urn:microsoft.com/office/officeart/2005/8/layout/vList2"/>
  </dgm:cxnLst>
  <dgm:bg>
    <a:noFill/>
    <a:effectLst>
      <a:outerShdw blurRad="152400" dist="317500" dir="5400000" sx="90000" sy="-19000" rotWithShape="0">
        <a:prstClr val="black">
          <a:alpha val="15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724F6F15-B9D3-477E-8894-1122B0294820}" type="doc">
      <dgm:prSet loTypeId="urn:microsoft.com/office/officeart/2005/8/layout/vList2" loCatId="list" qsTypeId="urn:microsoft.com/office/officeart/2005/8/quickstyle/simple2" qsCatId="simple" csTypeId="urn:microsoft.com/office/officeart/2005/8/colors/accent1_3" csCatId="accent1" phldr="1"/>
      <dgm:spPr/>
    </dgm:pt>
    <dgm:pt modelId="{BC3F891D-915B-4326-BEA6-48EA8CB24A30}">
      <dgm:prSet phldrT="[Texto]" custT="1"/>
      <dgm:spPr>
        <a:solidFill>
          <a:srgbClr val="D1C041"/>
        </a:solidFill>
      </dgm:spPr>
      <dgm:t>
        <a:bodyPr/>
        <a:lstStyle/>
        <a:p>
          <a:pPr algn="ctr"/>
          <a:r>
            <a:rPr lang="es-CO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3.18 Seguridad y Salud en el trabajo</a:t>
          </a:r>
          <a:endParaRPr lang="es-CO" sz="24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9246A23-9762-4738-9EDB-77A43DDA5BD0}" type="sib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07C3B1FF-CE73-413D-941B-9A63D39BB48A}" type="par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B32336B1-CE1E-4F48-AC82-9FABAFD992C0}" type="pres">
      <dgm:prSet presAssocID="{724F6F15-B9D3-477E-8894-1122B0294820}" presName="linear" presStyleCnt="0">
        <dgm:presLayoutVars>
          <dgm:animLvl val="lvl"/>
          <dgm:resizeHandles val="exact"/>
        </dgm:presLayoutVars>
      </dgm:prSet>
      <dgm:spPr/>
    </dgm:pt>
    <dgm:pt modelId="{5A279352-8180-420F-8765-255AB2DE15BD}" type="pres">
      <dgm:prSet presAssocID="{BC3F891D-915B-4326-BEA6-48EA8CB24A30}" presName="parentText" presStyleLbl="node1" presStyleIdx="0" presStyleCnt="1" custLinFactNeighborY="-4707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4DA54D38-323B-45DA-8751-F74D77DE9976}" type="presOf" srcId="{BC3F891D-915B-4326-BEA6-48EA8CB24A30}" destId="{5A279352-8180-420F-8765-255AB2DE15BD}" srcOrd="0" destOrd="0" presId="urn:microsoft.com/office/officeart/2005/8/layout/vList2"/>
    <dgm:cxn modelId="{5FC04BC7-0658-4A89-8A16-1BE109557A55}" srcId="{724F6F15-B9D3-477E-8894-1122B0294820}" destId="{BC3F891D-915B-4326-BEA6-48EA8CB24A30}" srcOrd="0" destOrd="0" parTransId="{07C3B1FF-CE73-413D-941B-9A63D39BB48A}" sibTransId="{69246A23-9762-4738-9EDB-77A43DDA5BD0}"/>
    <dgm:cxn modelId="{A8B2A6A9-241A-464A-B46D-B5759810EF71}" type="presOf" srcId="{724F6F15-B9D3-477E-8894-1122B0294820}" destId="{B32336B1-CE1E-4F48-AC82-9FABAFD992C0}" srcOrd="0" destOrd="0" presId="urn:microsoft.com/office/officeart/2005/8/layout/vList2"/>
    <dgm:cxn modelId="{6E5EDC33-70D7-43DC-BE21-8F14F29A77C5}" type="presParOf" srcId="{B32336B1-CE1E-4F48-AC82-9FABAFD992C0}" destId="{5A279352-8180-420F-8765-255AB2DE15BD}" srcOrd="0" destOrd="0" presId="urn:microsoft.com/office/officeart/2005/8/layout/vList2"/>
  </dgm:cxnLst>
  <dgm:bg>
    <a:noFill/>
    <a:effectLst>
      <a:outerShdw blurRad="152400" dist="317500" dir="5400000" sx="90000" sy="-19000" rotWithShape="0">
        <a:prstClr val="black">
          <a:alpha val="15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724F6F15-B9D3-477E-8894-1122B0294820}" type="doc">
      <dgm:prSet loTypeId="urn:microsoft.com/office/officeart/2005/8/layout/vList2" loCatId="list" qsTypeId="urn:microsoft.com/office/officeart/2005/8/quickstyle/simple2" qsCatId="simple" csTypeId="urn:microsoft.com/office/officeart/2005/8/colors/accent1_3" csCatId="accent1" phldr="1"/>
      <dgm:spPr/>
    </dgm:pt>
    <dgm:pt modelId="{BC3F891D-915B-4326-BEA6-48EA8CB24A30}">
      <dgm:prSet phldrT="[Texto]" custT="1"/>
      <dgm:spPr>
        <a:solidFill>
          <a:srgbClr val="D1C041"/>
        </a:solidFill>
      </dgm:spPr>
      <dgm:t>
        <a:bodyPr/>
        <a:lstStyle/>
        <a:p>
          <a:pPr algn="ctr"/>
          <a:r>
            <a:rPr lang="es-CO" sz="2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3.19 Área Almacenes</a:t>
          </a:r>
          <a:endParaRPr lang="es-CO" sz="28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9246A23-9762-4738-9EDB-77A43DDA5BD0}" type="sib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07C3B1FF-CE73-413D-941B-9A63D39BB48A}" type="par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B32336B1-CE1E-4F48-AC82-9FABAFD992C0}" type="pres">
      <dgm:prSet presAssocID="{724F6F15-B9D3-477E-8894-1122B0294820}" presName="linear" presStyleCnt="0">
        <dgm:presLayoutVars>
          <dgm:animLvl val="lvl"/>
          <dgm:resizeHandles val="exact"/>
        </dgm:presLayoutVars>
      </dgm:prSet>
      <dgm:spPr/>
    </dgm:pt>
    <dgm:pt modelId="{5A279352-8180-420F-8765-255AB2DE15BD}" type="pres">
      <dgm:prSet presAssocID="{BC3F891D-915B-4326-BEA6-48EA8CB24A30}" presName="parentText" presStyleLbl="node1" presStyleIdx="0" presStyleCnt="1" custLinFactNeighborY="-4707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6CA242D9-C795-48F7-BC27-2DB7F40F1753}" type="presOf" srcId="{BC3F891D-915B-4326-BEA6-48EA8CB24A30}" destId="{5A279352-8180-420F-8765-255AB2DE15BD}" srcOrd="0" destOrd="0" presId="urn:microsoft.com/office/officeart/2005/8/layout/vList2"/>
    <dgm:cxn modelId="{5FC04BC7-0658-4A89-8A16-1BE109557A55}" srcId="{724F6F15-B9D3-477E-8894-1122B0294820}" destId="{BC3F891D-915B-4326-BEA6-48EA8CB24A30}" srcOrd="0" destOrd="0" parTransId="{07C3B1FF-CE73-413D-941B-9A63D39BB48A}" sibTransId="{69246A23-9762-4738-9EDB-77A43DDA5BD0}"/>
    <dgm:cxn modelId="{AC87AC79-98C5-4EEE-A123-2CD58DC78CC3}" type="presOf" srcId="{724F6F15-B9D3-477E-8894-1122B0294820}" destId="{B32336B1-CE1E-4F48-AC82-9FABAFD992C0}" srcOrd="0" destOrd="0" presId="urn:microsoft.com/office/officeart/2005/8/layout/vList2"/>
    <dgm:cxn modelId="{0E31DD61-E97D-468E-9610-CCD4F2AB6343}" type="presParOf" srcId="{B32336B1-CE1E-4F48-AC82-9FABAFD992C0}" destId="{5A279352-8180-420F-8765-255AB2DE15BD}" srcOrd="0" destOrd="0" presId="urn:microsoft.com/office/officeart/2005/8/layout/vList2"/>
  </dgm:cxnLst>
  <dgm:bg>
    <a:noFill/>
    <a:effectLst>
      <a:outerShdw blurRad="152400" dist="317500" dir="5400000" sx="90000" sy="-19000" rotWithShape="0">
        <a:prstClr val="black">
          <a:alpha val="15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724F6F15-B9D3-477E-8894-1122B0294820}" type="doc">
      <dgm:prSet loTypeId="urn:microsoft.com/office/officeart/2005/8/layout/vList2" loCatId="list" qsTypeId="urn:microsoft.com/office/officeart/2005/8/quickstyle/simple2" qsCatId="simple" csTypeId="urn:microsoft.com/office/officeart/2005/8/colors/accent1_3" csCatId="accent1" phldr="1"/>
      <dgm:spPr/>
    </dgm:pt>
    <dgm:pt modelId="{BC3F891D-915B-4326-BEA6-48EA8CB24A30}">
      <dgm:prSet phldrT="[Texto]" custT="1"/>
      <dgm:spPr>
        <a:solidFill>
          <a:srgbClr val="D1C041"/>
        </a:solidFill>
      </dgm:spPr>
      <dgm:t>
        <a:bodyPr/>
        <a:lstStyle/>
        <a:p>
          <a:pPr algn="ctr"/>
          <a:r>
            <a:rPr lang="es-CO" sz="2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4. Subdirección Finanzas</a:t>
          </a:r>
          <a:endParaRPr lang="es-CO" sz="28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9246A23-9762-4738-9EDB-77A43DDA5BD0}" type="sib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07C3B1FF-CE73-413D-941B-9A63D39BB48A}" type="par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B32336B1-CE1E-4F48-AC82-9FABAFD992C0}" type="pres">
      <dgm:prSet presAssocID="{724F6F15-B9D3-477E-8894-1122B0294820}" presName="linear" presStyleCnt="0">
        <dgm:presLayoutVars>
          <dgm:animLvl val="lvl"/>
          <dgm:resizeHandles val="exact"/>
        </dgm:presLayoutVars>
      </dgm:prSet>
      <dgm:spPr/>
    </dgm:pt>
    <dgm:pt modelId="{5A279352-8180-420F-8765-255AB2DE15BD}" type="pres">
      <dgm:prSet presAssocID="{BC3F891D-915B-4326-BEA6-48EA8CB24A30}" presName="parentText" presStyleLbl="node1" presStyleIdx="0" presStyleCnt="1" custLinFactNeighborY="1784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6CE5A954-16E5-466F-82A6-EB6546BED0C3}" type="presOf" srcId="{BC3F891D-915B-4326-BEA6-48EA8CB24A30}" destId="{5A279352-8180-420F-8765-255AB2DE15BD}" srcOrd="0" destOrd="0" presId="urn:microsoft.com/office/officeart/2005/8/layout/vList2"/>
    <dgm:cxn modelId="{B1B4802F-B31D-4545-B890-6A6CDB2ED7C5}" type="presOf" srcId="{724F6F15-B9D3-477E-8894-1122B0294820}" destId="{B32336B1-CE1E-4F48-AC82-9FABAFD992C0}" srcOrd="0" destOrd="0" presId="urn:microsoft.com/office/officeart/2005/8/layout/vList2"/>
    <dgm:cxn modelId="{5FC04BC7-0658-4A89-8A16-1BE109557A55}" srcId="{724F6F15-B9D3-477E-8894-1122B0294820}" destId="{BC3F891D-915B-4326-BEA6-48EA8CB24A30}" srcOrd="0" destOrd="0" parTransId="{07C3B1FF-CE73-413D-941B-9A63D39BB48A}" sibTransId="{69246A23-9762-4738-9EDB-77A43DDA5BD0}"/>
    <dgm:cxn modelId="{2C9FF6B5-1BD9-45BF-AC08-A97C0A002BFE}" type="presParOf" srcId="{B32336B1-CE1E-4F48-AC82-9FABAFD992C0}" destId="{5A279352-8180-420F-8765-255AB2DE15BD}" srcOrd="0" destOrd="0" presId="urn:microsoft.com/office/officeart/2005/8/layout/vList2"/>
  </dgm:cxnLst>
  <dgm:bg>
    <a:noFill/>
    <a:effectLst>
      <a:outerShdw blurRad="152400" dist="317500" dir="5400000" sx="90000" sy="-19000" rotWithShape="0">
        <a:prstClr val="black">
          <a:alpha val="15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724F6F15-B9D3-477E-8894-1122B0294820}" type="doc">
      <dgm:prSet loTypeId="urn:microsoft.com/office/officeart/2005/8/layout/vList2" loCatId="list" qsTypeId="urn:microsoft.com/office/officeart/2005/8/quickstyle/simple2" qsCatId="simple" csTypeId="urn:microsoft.com/office/officeart/2005/8/colors/accent1_3" csCatId="accent1" phldr="1"/>
      <dgm:spPr/>
    </dgm:pt>
    <dgm:pt modelId="{BC3F891D-915B-4326-BEA6-48EA8CB24A30}">
      <dgm:prSet phldrT="[Texto]" custT="1"/>
      <dgm:spPr>
        <a:solidFill>
          <a:srgbClr val="D1C041"/>
        </a:solidFill>
      </dgm:spPr>
      <dgm:t>
        <a:bodyPr/>
        <a:lstStyle/>
        <a:p>
          <a:pPr algn="ctr"/>
          <a:r>
            <a:rPr lang="es-CO" sz="2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4.1. Área Contabilidad</a:t>
          </a:r>
          <a:endParaRPr lang="es-CO" sz="28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9246A23-9762-4738-9EDB-77A43DDA5BD0}" type="sib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07C3B1FF-CE73-413D-941B-9A63D39BB48A}" type="par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B32336B1-CE1E-4F48-AC82-9FABAFD992C0}" type="pres">
      <dgm:prSet presAssocID="{724F6F15-B9D3-477E-8894-1122B0294820}" presName="linear" presStyleCnt="0">
        <dgm:presLayoutVars>
          <dgm:animLvl val="lvl"/>
          <dgm:resizeHandles val="exact"/>
        </dgm:presLayoutVars>
      </dgm:prSet>
      <dgm:spPr/>
    </dgm:pt>
    <dgm:pt modelId="{5A279352-8180-420F-8765-255AB2DE15BD}" type="pres">
      <dgm:prSet presAssocID="{BC3F891D-915B-4326-BEA6-48EA8CB24A30}" presName="parentText" presStyleLbl="node1" presStyleIdx="0" presStyleCnt="1" custLinFactNeighborY="-4707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319E4735-4B5F-46A7-ACB2-CA568BBAB4F5}" type="presOf" srcId="{724F6F15-B9D3-477E-8894-1122B0294820}" destId="{B32336B1-CE1E-4F48-AC82-9FABAFD992C0}" srcOrd="0" destOrd="0" presId="urn:microsoft.com/office/officeart/2005/8/layout/vList2"/>
    <dgm:cxn modelId="{8A0B74E3-061D-4601-807A-A39A90BE37F7}" type="presOf" srcId="{BC3F891D-915B-4326-BEA6-48EA8CB24A30}" destId="{5A279352-8180-420F-8765-255AB2DE15BD}" srcOrd="0" destOrd="0" presId="urn:microsoft.com/office/officeart/2005/8/layout/vList2"/>
    <dgm:cxn modelId="{5FC04BC7-0658-4A89-8A16-1BE109557A55}" srcId="{724F6F15-B9D3-477E-8894-1122B0294820}" destId="{BC3F891D-915B-4326-BEA6-48EA8CB24A30}" srcOrd="0" destOrd="0" parTransId="{07C3B1FF-CE73-413D-941B-9A63D39BB48A}" sibTransId="{69246A23-9762-4738-9EDB-77A43DDA5BD0}"/>
    <dgm:cxn modelId="{54F7996D-6DFC-40F0-BEB9-FB6DBD57318C}" type="presParOf" srcId="{B32336B1-CE1E-4F48-AC82-9FABAFD992C0}" destId="{5A279352-8180-420F-8765-255AB2DE15BD}" srcOrd="0" destOrd="0" presId="urn:microsoft.com/office/officeart/2005/8/layout/vList2"/>
  </dgm:cxnLst>
  <dgm:bg>
    <a:noFill/>
    <a:effectLst>
      <a:outerShdw blurRad="152400" dist="317500" dir="5400000" sx="90000" sy="-19000" rotWithShape="0">
        <a:prstClr val="black">
          <a:alpha val="15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724F6F15-B9D3-477E-8894-1122B0294820}" type="doc">
      <dgm:prSet loTypeId="urn:microsoft.com/office/officeart/2005/8/layout/vList2" loCatId="list" qsTypeId="urn:microsoft.com/office/officeart/2005/8/quickstyle/simple2" qsCatId="simple" csTypeId="urn:microsoft.com/office/officeart/2005/8/colors/accent1_3" csCatId="accent1" phldr="1"/>
      <dgm:spPr/>
    </dgm:pt>
    <dgm:pt modelId="{BC3F891D-915B-4326-BEA6-48EA8CB24A30}">
      <dgm:prSet phldrT="[Texto]" custT="1"/>
      <dgm:spPr>
        <a:solidFill>
          <a:srgbClr val="D1C041"/>
        </a:solidFill>
      </dgm:spPr>
      <dgm:t>
        <a:bodyPr/>
        <a:lstStyle/>
        <a:p>
          <a:pPr algn="ctr"/>
          <a:r>
            <a:rPr lang="es-CO" sz="2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4.2. Área Costos</a:t>
          </a:r>
          <a:endParaRPr lang="es-CO" sz="28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9246A23-9762-4738-9EDB-77A43DDA5BD0}" type="sib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07C3B1FF-CE73-413D-941B-9A63D39BB48A}" type="par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B32336B1-CE1E-4F48-AC82-9FABAFD992C0}" type="pres">
      <dgm:prSet presAssocID="{724F6F15-B9D3-477E-8894-1122B0294820}" presName="linear" presStyleCnt="0">
        <dgm:presLayoutVars>
          <dgm:animLvl val="lvl"/>
          <dgm:resizeHandles val="exact"/>
        </dgm:presLayoutVars>
      </dgm:prSet>
      <dgm:spPr/>
    </dgm:pt>
    <dgm:pt modelId="{5A279352-8180-420F-8765-255AB2DE15BD}" type="pres">
      <dgm:prSet presAssocID="{BC3F891D-915B-4326-BEA6-48EA8CB24A30}" presName="parentText" presStyleLbl="node1" presStyleIdx="0" presStyleCnt="1" custLinFactNeighborY="-4707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2082A5BE-8C95-4290-9888-C114E92F3673}" type="presOf" srcId="{724F6F15-B9D3-477E-8894-1122B0294820}" destId="{B32336B1-CE1E-4F48-AC82-9FABAFD992C0}" srcOrd="0" destOrd="0" presId="urn:microsoft.com/office/officeart/2005/8/layout/vList2"/>
    <dgm:cxn modelId="{7A82ADF4-8D14-4A95-91C8-BB94B297D26D}" type="presOf" srcId="{BC3F891D-915B-4326-BEA6-48EA8CB24A30}" destId="{5A279352-8180-420F-8765-255AB2DE15BD}" srcOrd="0" destOrd="0" presId="urn:microsoft.com/office/officeart/2005/8/layout/vList2"/>
    <dgm:cxn modelId="{5FC04BC7-0658-4A89-8A16-1BE109557A55}" srcId="{724F6F15-B9D3-477E-8894-1122B0294820}" destId="{BC3F891D-915B-4326-BEA6-48EA8CB24A30}" srcOrd="0" destOrd="0" parTransId="{07C3B1FF-CE73-413D-941B-9A63D39BB48A}" sibTransId="{69246A23-9762-4738-9EDB-77A43DDA5BD0}"/>
    <dgm:cxn modelId="{B376BA0D-5456-4682-B2AC-E50461B190D6}" type="presParOf" srcId="{B32336B1-CE1E-4F48-AC82-9FABAFD992C0}" destId="{5A279352-8180-420F-8765-255AB2DE15BD}" srcOrd="0" destOrd="0" presId="urn:microsoft.com/office/officeart/2005/8/layout/vList2"/>
  </dgm:cxnLst>
  <dgm:bg>
    <a:noFill/>
    <a:effectLst>
      <a:outerShdw blurRad="152400" dist="317500" dir="5400000" sx="90000" sy="-19000" rotWithShape="0">
        <a:prstClr val="black">
          <a:alpha val="15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724F6F15-B9D3-477E-8894-1122B0294820}" type="doc">
      <dgm:prSet loTypeId="urn:microsoft.com/office/officeart/2005/8/layout/vList2" loCatId="list" qsTypeId="urn:microsoft.com/office/officeart/2005/8/quickstyle/simple2" qsCatId="simple" csTypeId="urn:microsoft.com/office/officeart/2005/8/colors/accent1_3" csCatId="accent1" phldr="1"/>
      <dgm:spPr/>
    </dgm:pt>
    <dgm:pt modelId="{BC3F891D-915B-4326-BEA6-48EA8CB24A30}">
      <dgm:prSet phldrT="[Texto]" custT="1"/>
      <dgm:spPr>
        <a:solidFill>
          <a:srgbClr val="D1C041"/>
        </a:solidFill>
      </dgm:spPr>
      <dgm:t>
        <a:bodyPr/>
        <a:lstStyle/>
        <a:p>
          <a:pPr algn="ctr"/>
          <a:r>
            <a:rPr lang="es-CO" sz="2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4.3. Seguimiento Presupuestal16</a:t>
          </a:r>
          <a:endParaRPr lang="es-CO" sz="28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9246A23-9762-4738-9EDB-77A43DDA5BD0}" type="sib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07C3B1FF-CE73-413D-941B-9A63D39BB48A}" type="par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B32336B1-CE1E-4F48-AC82-9FABAFD992C0}" type="pres">
      <dgm:prSet presAssocID="{724F6F15-B9D3-477E-8894-1122B0294820}" presName="linear" presStyleCnt="0">
        <dgm:presLayoutVars>
          <dgm:animLvl val="lvl"/>
          <dgm:resizeHandles val="exact"/>
        </dgm:presLayoutVars>
      </dgm:prSet>
      <dgm:spPr/>
    </dgm:pt>
    <dgm:pt modelId="{5A279352-8180-420F-8765-255AB2DE15BD}" type="pres">
      <dgm:prSet presAssocID="{BC3F891D-915B-4326-BEA6-48EA8CB24A30}" presName="parentText" presStyleLbl="node1" presStyleIdx="0" presStyleCnt="1" custLinFactNeighborY="-4707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A393E02C-3338-44FB-9CC5-9E8C2D1367DB}" type="presOf" srcId="{724F6F15-B9D3-477E-8894-1122B0294820}" destId="{B32336B1-CE1E-4F48-AC82-9FABAFD992C0}" srcOrd="0" destOrd="0" presId="urn:microsoft.com/office/officeart/2005/8/layout/vList2"/>
    <dgm:cxn modelId="{5FC04BC7-0658-4A89-8A16-1BE109557A55}" srcId="{724F6F15-B9D3-477E-8894-1122B0294820}" destId="{BC3F891D-915B-4326-BEA6-48EA8CB24A30}" srcOrd="0" destOrd="0" parTransId="{07C3B1FF-CE73-413D-941B-9A63D39BB48A}" sibTransId="{69246A23-9762-4738-9EDB-77A43DDA5BD0}"/>
    <dgm:cxn modelId="{A2677055-A2B6-4465-A7A5-9766B0CCDB17}" type="presOf" srcId="{BC3F891D-915B-4326-BEA6-48EA8CB24A30}" destId="{5A279352-8180-420F-8765-255AB2DE15BD}" srcOrd="0" destOrd="0" presId="urn:microsoft.com/office/officeart/2005/8/layout/vList2"/>
    <dgm:cxn modelId="{A6A9C82F-0CCA-4C5D-8772-78678D63AC74}" type="presParOf" srcId="{B32336B1-CE1E-4F48-AC82-9FABAFD992C0}" destId="{5A279352-8180-420F-8765-255AB2DE15BD}" srcOrd="0" destOrd="0" presId="urn:microsoft.com/office/officeart/2005/8/layout/vList2"/>
  </dgm:cxnLst>
  <dgm:bg>
    <a:noFill/>
    <a:effectLst>
      <a:outerShdw blurRad="152400" dist="317500" dir="5400000" sx="90000" sy="-19000" rotWithShape="0">
        <a:prstClr val="black">
          <a:alpha val="15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724F6F15-B9D3-477E-8894-1122B0294820}" type="doc">
      <dgm:prSet loTypeId="urn:microsoft.com/office/officeart/2005/8/layout/vList2" loCatId="list" qsTypeId="urn:microsoft.com/office/officeart/2005/8/quickstyle/simple2" qsCatId="simple" csTypeId="urn:microsoft.com/office/officeart/2005/8/colors/accent1_3" csCatId="accent1" phldr="1"/>
      <dgm:spPr/>
    </dgm:pt>
    <dgm:pt modelId="{BC3F891D-915B-4326-BEA6-48EA8CB24A30}">
      <dgm:prSet phldrT="[Texto]" custT="1"/>
      <dgm:spPr>
        <a:solidFill>
          <a:srgbClr val="D1C041"/>
        </a:solidFill>
      </dgm:spPr>
      <dgm:t>
        <a:bodyPr/>
        <a:lstStyle/>
        <a:p>
          <a:pPr algn="ctr"/>
          <a:r>
            <a:rPr lang="es-CO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2.2. Control Interno Contable 2016</a:t>
          </a:r>
          <a:endParaRPr lang="es-CO" sz="24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9246A23-9762-4738-9EDB-77A43DDA5BD0}" type="sib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07C3B1FF-CE73-413D-941B-9A63D39BB48A}" type="par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B32336B1-CE1E-4F48-AC82-9FABAFD992C0}" type="pres">
      <dgm:prSet presAssocID="{724F6F15-B9D3-477E-8894-1122B0294820}" presName="linear" presStyleCnt="0">
        <dgm:presLayoutVars>
          <dgm:animLvl val="lvl"/>
          <dgm:resizeHandles val="exact"/>
        </dgm:presLayoutVars>
      </dgm:prSet>
      <dgm:spPr/>
    </dgm:pt>
    <dgm:pt modelId="{5A279352-8180-420F-8765-255AB2DE15BD}" type="pres">
      <dgm:prSet presAssocID="{BC3F891D-915B-4326-BEA6-48EA8CB24A30}" presName="parentText" presStyleLbl="node1" presStyleIdx="0" presStyleCnt="1" custLinFactNeighborY="-4707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042C52F0-174F-47E7-B1EB-3284F644538F}" type="presOf" srcId="{724F6F15-B9D3-477E-8894-1122B0294820}" destId="{B32336B1-CE1E-4F48-AC82-9FABAFD992C0}" srcOrd="0" destOrd="0" presId="urn:microsoft.com/office/officeart/2005/8/layout/vList2"/>
    <dgm:cxn modelId="{5FC04BC7-0658-4A89-8A16-1BE109557A55}" srcId="{724F6F15-B9D3-477E-8894-1122B0294820}" destId="{BC3F891D-915B-4326-BEA6-48EA8CB24A30}" srcOrd="0" destOrd="0" parTransId="{07C3B1FF-CE73-413D-941B-9A63D39BB48A}" sibTransId="{69246A23-9762-4738-9EDB-77A43DDA5BD0}"/>
    <dgm:cxn modelId="{0276700C-450A-4A95-B73A-ACE1D3BD4340}" type="presOf" srcId="{BC3F891D-915B-4326-BEA6-48EA8CB24A30}" destId="{5A279352-8180-420F-8765-255AB2DE15BD}" srcOrd="0" destOrd="0" presId="urn:microsoft.com/office/officeart/2005/8/layout/vList2"/>
    <dgm:cxn modelId="{1B9317FE-99DE-4CDE-B140-C33F990B722D}" type="presParOf" srcId="{B32336B1-CE1E-4F48-AC82-9FABAFD992C0}" destId="{5A279352-8180-420F-8765-255AB2DE15BD}" srcOrd="0" destOrd="0" presId="urn:microsoft.com/office/officeart/2005/8/layout/vList2"/>
  </dgm:cxnLst>
  <dgm:bg>
    <a:noFill/>
    <a:effectLst>
      <a:outerShdw blurRad="152400" dist="317500" dir="5400000" sx="90000" sy="-19000" rotWithShape="0">
        <a:prstClr val="black">
          <a:alpha val="15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5.xml><?xml version="1.0" encoding="utf-8"?>
<dgm:dataModel xmlns:dgm="http://schemas.openxmlformats.org/drawingml/2006/diagram" xmlns:a="http://schemas.openxmlformats.org/drawingml/2006/main">
  <dgm:ptLst>
    <dgm:pt modelId="{724F6F15-B9D3-477E-8894-1122B0294820}" type="doc">
      <dgm:prSet loTypeId="urn:microsoft.com/office/officeart/2005/8/layout/vList2" loCatId="list" qsTypeId="urn:microsoft.com/office/officeart/2005/8/quickstyle/simple2" qsCatId="simple" csTypeId="urn:microsoft.com/office/officeart/2005/8/colors/accent1_3" csCatId="accent1" phldr="1"/>
      <dgm:spPr/>
    </dgm:pt>
    <dgm:pt modelId="{BC3F891D-915B-4326-BEA6-48EA8CB24A30}">
      <dgm:prSet phldrT="[Texto]" custT="1"/>
      <dgm:spPr>
        <a:solidFill>
          <a:srgbClr val="D1C041"/>
        </a:solidFill>
      </dgm:spPr>
      <dgm:t>
        <a:bodyPr/>
        <a:lstStyle/>
        <a:p>
          <a:pPr algn="ctr"/>
          <a:r>
            <a:rPr lang="es-CO" sz="2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4.4. Área de Facturación</a:t>
          </a:r>
          <a:endParaRPr lang="es-CO" sz="28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9246A23-9762-4738-9EDB-77A43DDA5BD0}" type="sib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07C3B1FF-CE73-413D-941B-9A63D39BB48A}" type="par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B32336B1-CE1E-4F48-AC82-9FABAFD992C0}" type="pres">
      <dgm:prSet presAssocID="{724F6F15-B9D3-477E-8894-1122B0294820}" presName="linear" presStyleCnt="0">
        <dgm:presLayoutVars>
          <dgm:animLvl val="lvl"/>
          <dgm:resizeHandles val="exact"/>
        </dgm:presLayoutVars>
      </dgm:prSet>
      <dgm:spPr/>
    </dgm:pt>
    <dgm:pt modelId="{5A279352-8180-420F-8765-255AB2DE15BD}" type="pres">
      <dgm:prSet presAssocID="{BC3F891D-915B-4326-BEA6-48EA8CB24A30}" presName="parentText" presStyleLbl="node1" presStyleIdx="0" presStyleCnt="1" custLinFactNeighborY="-4707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5040BA9E-853D-408B-8D3A-0AF114B4A31E}" type="presOf" srcId="{BC3F891D-915B-4326-BEA6-48EA8CB24A30}" destId="{5A279352-8180-420F-8765-255AB2DE15BD}" srcOrd="0" destOrd="0" presId="urn:microsoft.com/office/officeart/2005/8/layout/vList2"/>
    <dgm:cxn modelId="{5FC04BC7-0658-4A89-8A16-1BE109557A55}" srcId="{724F6F15-B9D3-477E-8894-1122B0294820}" destId="{BC3F891D-915B-4326-BEA6-48EA8CB24A30}" srcOrd="0" destOrd="0" parTransId="{07C3B1FF-CE73-413D-941B-9A63D39BB48A}" sibTransId="{69246A23-9762-4738-9EDB-77A43DDA5BD0}"/>
    <dgm:cxn modelId="{0B909CB5-6713-408C-AE47-06364FF44F22}" type="presOf" srcId="{724F6F15-B9D3-477E-8894-1122B0294820}" destId="{B32336B1-CE1E-4F48-AC82-9FABAFD992C0}" srcOrd="0" destOrd="0" presId="urn:microsoft.com/office/officeart/2005/8/layout/vList2"/>
    <dgm:cxn modelId="{988E140A-3518-46B2-A26C-8C007258D4F0}" type="presParOf" srcId="{B32336B1-CE1E-4F48-AC82-9FABAFD992C0}" destId="{5A279352-8180-420F-8765-255AB2DE15BD}" srcOrd="0" destOrd="0" presId="urn:microsoft.com/office/officeart/2005/8/layout/vList2"/>
  </dgm:cxnLst>
  <dgm:bg>
    <a:noFill/>
    <a:effectLst>
      <a:outerShdw blurRad="152400" dist="317500" dir="5400000" sx="90000" sy="-19000" rotWithShape="0">
        <a:prstClr val="black">
          <a:alpha val="15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6.xml><?xml version="1.0" encoding="utf-8"?>
<dgm:dataModel xmlns:dgm="http://schemas.openxmlformats.org/drawingml/2006/diagram" xmlns:a="http://schemas.openxmlformats.org/drawingml/2006/main">
  <dgm:ptLst>
    <dgm:pt modelId="{724F6F15-B9D3-477E-8894-1122B0294820}" type="doc">
      <dgm:prSet loTypeId="urn:microsoft.com/office/officeart/2005/8/layout/vList2" loCatId="list" qsTypeId="urn:microsoft.com/office/officeart/2005/8/quickstyle/simple2" qsCatId="simple" csTypeId="urn:microsoft.com/office/officeart/2005/8/colors/accent1_3" csCatId="accent1" phldr="1"/>
      <dgm:spPr/>
    </dgm:pt>
    <dgm:pt modelId="{BC3F891D-915B-4326-BEA6-48EA8CB24A30}">
      <dgm:prSet phldrT="[Texto]" custT="1"/>
      <dgm:spPr>
        <a:solidFill>
          <a:srgbClr val="D1C041"/>
        </a:solidFill>
      </dgm:spPr>
      <dgm:t>
        <a:bodyPr/>
        <a:lstStyle/>
        <a:p>
          <a:pPr algn="ctr"/>
          <a:r>
            <a:rPr lang="es-CO" sz="2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4.5. Área de Cartera</a:t>
          </a:r>
          <a:endParaRPr lang="es-CO" sz="28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9246A23-9762-4738-9EDB-77A43DDA5BD0}" type="sib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07C3B1FF-CE73-413D-941B-9A63D39BB48A}" type="par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B32336B1-CE1E-4F48-AC82-9FABAFD992C0}" type="pres">
      <dgm:prSet presAssocID="{724F6F15-B9D3-477E-8894-1122B0294820}" presName="linear" presStyleCnt="0">
        <dgm:presLayoutVars>
          <dgm:animLvl val="lvl"/>
          <dgm:resizeHandles val="exact"/>
        </dgm:presLayoutVars>
      </dgm:prSet>
      <dgm:spPr/>
    </dgm:pt>
    <dgm:pt modelId="{5A279352-8180-420F-8765-255AB2DE15BD}" type="pres">
      <dgm:prSet presAssocID="{BC3F891D-915B-4326-BEA6-48EA8CB24A30}" presName="parentText" presStyleLbl="node1" presStyleIdx="0" presStyleCnt="1" custLinFactNeighborY="-4707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5FC04BC7-0658-4A89-8A16-1BE109557A55}" srcId="{724F6F15-B9D3-477E-8894-1122B0294820}" destId="{BC3F891D-915B-4326-BEA6-48EA8CB24A30}" srcOrd="0" destOrd="0" parTransId="{07C3B1FF-CE73-413D-941B-9A63D39BB48A}" sibTransId="{69246A23-9762-4738-9EDB-77A43DDA5BD0}"/>
    <dgm:cxn modelId="{D743C43E-7B2F-47CD-90FC-44A1450A69B5}" type="presOf" srcId="{BC3F891D-915B-4326-BEA6-48EA8CB24A30}" destId="{5A279352-8180-420F-8765-255AB2DE15BD}" srcOrd="0" destOrd="0" presId="urn:microsoft.com/office/officeart/2005/8/layout/vList2"/>
    <dgm:cxn modelId="{6D3E1D38-72CF-4AA0-A3AE-F43796A37F0A}" type="presOf" srcId="{724F6F15-B9D3-477E-8894-1122B0294820}" destId="{B32336B1-CE1E-4F48-AC82-9FABAFD992C0}" srcOrd="0" destOrd="0" presId="urn:microsoft.com/office/officeart/2005/8/layout/vList2"/>
    <dgm:cxn modelId="{5B4665C2-94A4-4DF6-B505-12DD276D80E1}" type="presParOf" srcId="{B32336B1-CE1E-4F48-AC82-9FABAFD992C0}" destId="{5A279352-8180-420F-8765-255AB2DE15BD}" srcOrd="0" destOrd="0" presId="urn:microsoft.com/office/officeart/2005/8/layout/vList2"/>
  </dgm:cxnLst>
  <dgm:bg>
    <a:noFill/>
    <a:effectLst>
      <a:outerShdw blurRad="152400" dist="317500" dir="5400000" sx="90000" sy="-19000" rotWithShape="0">
        <a:prstClr val="black">
          <a:alpha val="15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7.xml><?xml version="1.0" encoding="utf-8"?>
<dgm:dataModel xmlns:dgm="http://schemas.openxmlformats.org/drawingml/2006/diagram" xmlns:a="http://schemas.openxmlformats.org/drawingml/2006/main">
  <dgm:ptLst>
    <dgm:pt modelId="{724F6F15-B9D3-477E-8894-1122B0294820}" type="doc">
      <dgm:prSet loTypeId="urn:microsoft.com/office/officeart/2005/8/layout/vList2" loCatId="list" qsTypeId="urn:microsoft.com/office/officeart/2005/8/quickstyle/simple2" qsCatId="simple" csTypeId="urn:microsoft.com/office/officeart/2005/8/colors/accent1_3" csCatId="accent1" phldr="1"/>
      <dgm:spPr/>
    </dgm:pt>
    <dgm:pt modelId="{BC3F891D-915B-4326-BEA6-48EA8CB24A30}">
      <dgm:prSet phldrT="[Texto]" custT="1"/>
      <dgm:spPr>
        <a:solidFill>
          <a:srgbClr val="D1C041"/>
        </a:solidFill>
      </dgm:spPr>
      <dgm:t>
        <a:bodyPr/>
        <a:lstStyle/>
        <a:p>
          <a:pPr algn="ctr"/>
          <a:r>
            <a:rPr lang="es-CO" sz="2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4.6. Área de Tesorería</a:t>
          </a:r>
          <a:endParaRPr lang="es-CO" sz="28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9246A23-9762-4738-9EDB-77A43DDA5BD0}" type="sib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07C3B1FF-CE73-413D-941B-9A63D39BB48A}" type="par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B32336B1-CE1E-4F48-AC82-9FABAFD992C0}" type="pres">
      <dgm:prSet presAssocID="{724F6F15-B9D3-477E-8894-1122B0294820}" presName="linear" presStyleCnt="0">
        <dgm:presLayoutVars>
          <dgm:animLvl val="lvl"/>
          <dgm:resizeHandles val="exact"/>
        </dgm:presLayoutVars>
      </dgm:prSet>
      <dgm:spPr/>
    </dgm:pt>
    <dgm:pt modelId="{5A279352-8180-420F-8765-255AB2DE15BD}" type="pres">
      <dgm:prSet presAssocID="{BC3F891D-915B-4326-BEA6-48EA8CB24A30}" presName="parentText" presStyleLbl="node1" presStyleIdx="0" presStyleCnt="1" custLinFactNeighborY="-4707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B33F070A-E18A-4F86-9A5C-FA6B2B16D8C3}" type="presOf" srcId="{724F6F15-B9D3-477E-8894-1122B0294820}" destId="{B32336B1-CE1E-4F48-AC82-9FABAFD992C0}" srcOrd="0" destOrd="0" presId="urn:microsoft.com/office/officeart/2005/8/layout/vList2"/>
    <dgm:cxn modelId="{5FC04BC7-0658-4A89-8A16-1BE109557A55}" srcId="{724F6F15-B9D3-477E-8894-1122B0294820}" destId="{BC3F891D-915B-4326-BEA6-48EA8CB24A30}" srcOrd="0" destOrd="0" parTransId="{07C3B1FF-CE73-413D-941B-9A63D39BB48A}" sibTransId="{69246A23-9762-4738-9EDB-77A43DDA5BD0}"/>
    <dgm:cxn modelId="{A975C73C-9F31-44A7-B5C5-1410119F4AF4}" type="presOf" srcId="{BC3F891D-915B-4326-BEA6-48EA8CB24A30}" destId="{5A279352-8180-420F-8765-255AB2DE15BD}" srcOrd="0" destOrd="0" presId="urn:microsoft.com/office/officeart/2005/8/layout/vList2"/>
    <dgm:cxn modelId="{C2942855-DB6B-4A86-AA38-C70375E089A1}" type="presParOf" srcId="{B32336B1-CE1E-4F48-AC82-9FABAFD992C0}" destId="{5A279352-8180-420F-8765-255AB2DE15BD}" srcOrd="0" destOrd="0" presId="urn:microsoft.com/office/officeart/2005/8/layout/vList2"/>
  </dgm:cxnLst>
  <dgm:bg>
    <a:noFill/>
    <a:effectLst>
      <a:outerShdw blurRad="152400" dist="317500" dir="5400000" sx="90000" sy="-19000" rotWithShape="0">
        <a:prstClr val="black">
          <a:alpha val="15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8.xml><?xml version="1.0" encoding="utf-8"?>
<dgm:dataModel xmlns:dgm="http://schemas.openxmlformats.org/drawingml/2006/diagram" xmlns:a="http://schemas.openxmlformats.org/drawingml/2006/main">
  <dgm:ptLst>
    <dgm:pt modelId="{724F6F15-B9D3-477E-8894-1122B0294820}" type="doc">
      <dgm:prSet loTypeId="urn:microsoft.com/office/officeart/2005/8/layout/vList2" loCatId="list" qsTypeId="urn:microsoft.com/office/officeart/2005/8/quickstyle/simple2" qsCatId="simple" csTypeId="urn:microsoft.com/office/officeart/2005/8/colors/accent1_3" csCatId="accent1" phldr="1"/>
      <dgm:spPr/>
    </dgm:pt>
    <dgm:pt modelId="{BC3F891D-915B-4326-BEA6-48EA8CB24A30}">
      <dgm:prSet phldrT="[Texto]" custT="1"/>
      <dgm:spPr>
        <a:solidFill>
          <a:srgbClr val="D1C041"/>
        </a:solidFill>
      </dgm:spPr>
      <dgm:t>
        <a:bodyPr/>
        <a:lstStyle/>
        <a:p>
          <a:pPr algn="ctr"/>
          <a:r>
            <a:rPr lang="es-CO" sz="2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5. Subdirección Docencia e Investigación</a:t>
          </a:r>
          <a:endParaRPr lang="es-CO" sz="28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9246A23-9762-4738-9EDB-77A43DDA5BD0}" type="sib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07C3B1FF-CE73-413D-941B-9A63D39BB48A}" type="par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B32336B1-CE1E-4F48-AC82-9FABAFD992C0}" type="pres">
      <dgm:prSet presAssocID="{724F6F15-B9D3-477E-8894-1122B0294820}" presName="linear" presStyleCnt="0">
        <dgm:presLayoutVars>
          <dgm:animLvl val="lvl"/>
          <dgm:resizeHandles val="exact"/>
        </dgm:presLayoutVars>
      </dgm:prSet>
      <dgm:spPr/>
    </dgm:pt>
    <dgm:pt modelId="{5A279352-8180-420F-8765-255AB2DE15BD}" type="pres">
      <dgm:prSet presAssocID="{BC3F891D-915B-4326-BEA6-48EA8CB24A30}" presName="parentText" presStyleLbl="node1" presStyleIdx="0" presStyleCnt="1" custLinFactNeighborY="1784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57E6D859-B1F5-42C6-97E0-7783EAD10731}" type="presOf" srcId="{BC3F891D-915B-4326-BEA6-48EA8CB24A30}" destId="{5A279352-8180-420F-8765-255AB2DE15BD}" srcOrd="0" destOrd="0" presId="urn:microsoft.com/office/officeart/2005/8/layout/vList2"/>
    <dgm:cxn modelId="{E50666D8-B7EB-4AD0-8A03-EB6237CB881B}" type="presOf" srcId="{724F6F15-B9D3-477E-8894-1122B0294820}" destId="{B32336B1-CE1E-4F48-AC82-9FABAFD992C0}" srcOrd="0" destOrd="0" presId="urn:microsoft.com/office/officeart/2005/8/layout/vList2"/>
    <dgm:cxn modelId="{5FC04BC7-0658-4A89-8A16-1BE109557A55}" srcId="{724F6F15-B9D3-477E-8894-1122B0294820}" destId="{BC3F891D-915B-4326-BEA6-48EA8CB24A30}" srcOrd="0" destOrd="0" parTransId="{07C3B1FF-CE73-413D-941B-9A63D39BB48A}" sibTransId="{69246A23-9762-4738-9EDB-77A43DDA5BD0}"/>
    <dgm:cxn modelId="{95ED5D5A-A8B8-476E-B2EE-D411000DA08B}" type="presParOf" srcId="{B32336B1-CE1E-4F48-AC82-9FABAFD992C0}" destId="{5A279352-8180-420F-8765-255AB2DE15BD}" srcOrd="0" destOrd="0" presId="urn:microsoft.com/office/officeart/2005/8/layout/vList2"/>
  </dgm:cxnLst>
  <dgm:bg>
    <a:noFill/>
    <a:effectLst>
      <a:outerShdw blurRad="152400" dist="317500" dir="5400000" sx="90000" sy="-19000" rotWithShape="0">
        <a:prstClr val="black">
          <a:alpha val="15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9.xml><?xml version="1.0" encoding="utf-8"?>
<dgm:dataModel xmlns:dgm="http://schemas.openxmlformats.org/drawingml/2006/diagram" xmlns:a="http://schemas.openxmlformats.org/drawingml/2006/main">
  <dgm:ptLst>
    <dgm:pt modelId="{724F6F15-B9D3-477E-8894-1122B0294820}" type="doc">
      <dgm:prSet loTypeId="urn:microsoft.com/office/officeart/2005/8/layout/vList2" loCatId="list" qsTypeId="urn:microsoft.com/office/officeart/2005/8/quickstyle/simple2" qsCatId="simple" csTypeId="urn:microsoft.com/office/officeart/2005/8/colors/accent1_3" csCatId="accent1" phldr="1"/>
      <dgm:spPr/>
    </dgm:pt>
    <dgm:pt modelId="{BC3F891D-915B-4326-BEA6-48EA8CB24A30}">
      <dgm:prSet phldrT="[Texto]" custT="1"/>
      <dgm:spPr>
        <a:solidFill>
          <a:srgbClr val="D1C041"/>
        </a:solidFill>
      </dgm:spPr>
      <dgm:t>
        <a:bodyPr/>
        <a:lstStyle/>
        <a:p>
          <a:pPr algn="ctr"/>
          <a:r>
            <a:rPr lang="es-CO" sz="2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5.1. Grupo Educación Médica</a:t>
          </a:r>
          <a:endParaRPr lang="es-CO" sz="28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9246A23-9762-4738-9EDB-77A43DDA5BD0}" type="sib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07C3B1FF-CE73-413D-941B-9A63D39BB48A}" type="par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B32336B1-CE1E-4F48-AC82-9FABAFD992C0}" type="pres">
      <dgm:prSet presAssocID="{724F6F15-B9D3-477E-8894-1122B0294820}" presName="linear" presStyleCnt="0">
        <dgm:presLayoutVars>
          <dgm:animLvl val="lvl"/>
          <dgm:resizeHandles val="exact"/>
        </dgm:presLayoutVars>
      </dgm:prSet>
      <dgm:spPr/>
    </dgm:pt>
    <dgm:pt modelId="{5A279352-8180-420F-8765-255AB2DE15BD}" type="pres">
      <dgm:prSet presAssocID="{BC3F891D-915B-4326-BEA6-48EA8CB24A30}" presName="parentText" presStyleLbl="node1" presStyleIdx="0" presStyleCnt="1" custLinFactNeighborY="-4707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84C40AA1-E32A-4452-80EC-F8F22DD22B33}" type="presOf" srcId="{BC3F891D-915B-4326-BEA6-48EA8CB24A30}" destId="{5A279352-8180-420F-8765-255AB2DE15BD}" srcOrd="0" destOrd="0" presId="urn:microsoft.com/office/officeart/2005/8/layout/vList2"/>
    <dgm:cxn modelId="{4641F45F-165C-4918-85C7-78CBB5236919}" type="presOf" srcId="{724F6F15-B9D3-477E-8894-1122B0294820}" destId="{B32336B1-CE1E-4F48-AC82-9FABAFD992C0}" srcOrd="0" destOrd="0" presId="urn:microsoft.com/office/officeart/2005/8/layout/vList2"/>
    <dgm:cxn modelId="{5FC04BC7-0658-4A89-8A16-1BE109557A55}" srcId="{724F6F15-B9D3-477E-8894-1122B0294820}" destId="{BC3F891D-915B-4326-BEA6-48EA8CB24A30}" srcOrd="0" destOrd="0" parTransId="{07C3B1FF-CE73-413D-941B-9A63D39BB48A}" sibTransId="{69246A23-9762-4738-9EDB-77A43DDA5BD0}"/>
    <dgm:cxn modelId="{78D1576C-E37C-4447-AF4D-917E19DBAA2F}" type="presParOf" srcId="{B32336B1-CE1E-4F48-AC82-9FABAFD992C0}" destId="{5A279352-8180-420F-8765-255AB2DE15BD}" srcOrd="0" destOrd="0" presId="urn:microsoft.com/office/officeart/2005/8/layout/vList2"/>
  </dgm:cxnLst>
  <dgm:bg>
    <a:noFill/>
    <a:effectLst>
      <a:outerShdw blurRad="152400" dist="317500" dir="5400000" sx="90000" sy="-19000" rotWithShape="0">
        <a:prstClr val="black">
          <a:alpha val="15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0.xml><?xml version="1.0" encoding="utf-8"?>
<dgm:dataModel xmlns:dgm="http://schemas.openxmlformats.org/drawingml/2006/diagram" xmlns:a="http://schemas.openxmlformats.org/drawingml/2006/main">
  <dgm:ptLst>
    <dgm:pt modelId="{724F6F15-B9D3-477E-8894-1122B0294820}" type="doc">
      <dgm:prSet loTypeId="urn:microsoft.com/office/officeart/2005/8/layout/vList2" loCatId="list" qsTypeId="urn:microsoft.com/office/officeart/2005/8/quickstyle/simple2" qsCatId="simple" csTypeId="urn:microsoft.com/office/officeart/2005/8/colors/accent1_3" csCatId="accent1" phldr="1"/>
      <dgm:spPr/>
    </dgm:pt>
    <dgm:pt modelId="{BC3F891D-915B-4326-BEA6-48EA8CB24A30}">
      <dgm:prSet phldrT="[Texto]" custT="1"/>
      <dgm:spPr>
        <a:solidFill>
          <a:srgbClr val="D1C041"/>
        </a:solidFill>
      </dgm:spPr>
      <dgm:t>
        <a:bodyPr/>
        <a:lstStyle/>
        <a:p>
          <a:pPr algn="ctr"/>
          <a:r>
            <a:rPr lang="es-CO" sz="2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5.2. Unidad Investigación</a:t>
          </a:r>
          <a:endParaRPr lang="es-CO" sz="28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9246A23-9762-4738-9EDB-77A43DDA5BD0}" type="sib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07C3B1FF-CE73-413D-941B-9A63D39BB48A}" type="par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B32336B1-CE1E-4F48-AC82-9FABAFD992C0}" type="pres">
      <dgm:prSet presAssocID="{724F6F15-B9D3-477E-8894-1122B0294820}" presName="linear" presStyleCnt="0">
        <dgm:presLayoutVars>
          <dgm:animLvl val="lvl"/>
          <dgm:resizeHandles val="exact"/>
        </dgm:presLayoutVars>
      </dgm:prSet>
      <dgm:spPr/>
    </dgm:pt>
    <dgm:pt modelId="{5A279352-8180-420F-8765-255AB2DE15BD}" type="pres">
      <dgm:prSet presAssocID="{BC3F891D-915B-4326-BEA6-48EA8CB24A30}" presName="parentText" presStyleLbl="node1" presStyleIdx="0" presStyleCnt="1" custLinFactNeighborY="-4707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AA82C845-E6C3-4024-983C-7B53D4BBE37C}" type="presOf" srcId="{724F6F15-B9D3-477E-8894-1122B0294820}" destId="{B32336B1-CE1E-4F48-AC82-9FABAFD992C0}" srcOrd="0" destOrd="0" presId="urn:microsoft.com/office/officeart/2005/8/layout/vList2"/>
    <dgm:cxn modelId="{5FC04BC7-0658-4A89-8A16-1BE109557A55}" srcId="{724F6F15-B9D3-477E-8894-1122B0294820}" destId="{BC3F891D-915B-4326-BEA6-48EA8CB24A30}" srcOrd="0" destOrd="0" parTransId="{07C3B1FF-CE73-413D-941B-9A63D39BB48A}" sibTransId="{69246A23-9762-4738-9EDB-77A43DDA5BD0}"/>
    <dgm:cxn modelId="{C64C79B4-F621-4039-A6EB-A32FC1B38B31}" type="presOf" srcId="{BC3F891D-915B-4326-BEA6-48EA8CB24A30}" destId="{5A279352-8180-420F-8765-255AB2DE15BD}" srcOrd="0" destOrd="0" presId="urn:microsoft.com/office/officeart/2005/8/layout/vList2"/>
    <dgm:cxn modelId="{97FD0FD3-305B-4E47-ACA8-E594A28DF2CB}" type="presParOf" srcId="{B32336B1-CE1E-4F48-AC82-9FABAFD992C0}" destId="{5A279352-8180-420F-8765-255AB2DE15BD}" srcOrd="0" destOrd="0" presId="urn:microsoft.com/office/officeart/2005/8/layout/vList2"/>
  </dgm:cxnLst>
  <dgm:bg>
    <a:noFill/>
    <a:effectLst>
      <a:outerShdw blurRad="152400" dist="317500" dir="5400000" sx="90000" sy="-19000" rotWithShape="0">
        <a:prstClr val="black">
          <a:alpha val="15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1.xml><?xml version="1.0" encoding="utf-8"?>
<dgm:dataModel xmlns:dgm="http://schemas.openxmlformats.org/drawingml/2006/diagram" xmlns:a="http://schemas.openxmlformats.org/drawingml/2006/main">
  <dgm:ptLst>
    <dgm:pt modelId="{724F6F15-B9D3-477E-8894-1122B0294820}" type="doc">
      <dgm:prSet loTypeId="urn:microsoft.com/office/officeart/2005/8/layout/vList2" loCatId="list" qsTypeId="urn:microsoft.com/office/officeart/2005/8/quickstyle/simple2" qsCatId="simple" csTypeId="urn:microsoft.com/office/officeart/2005/8/colors/accent1_3" csCatId="accent1" phldr="1"/>
      <dgm:spPr/>
    </dgm:pt>
    <dgm:pt modelId="{BC3F891D-915B-4326-BEA6-48EA8CB24A30}">
      <dgm:prSet phldrT="[Texto]" custT="1"/>
      <dgm:spPr>
        <a:solidFill>
          <a:srgbClr val="D1C041"/>
        </a:solidFill>
      </dgm:spPr>
      <dgm:t>
        <a:bodyPr/>
        <a:lstStyle/>
        <a:p>
          <a:pPr algn="ctr"/>
          <a:r>
            <a:rPr lang="es-CO" sz="2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6.1 Selectivas Farmacias 2 </a:t>
          </a:r>
          <a:r>
            <a:rPr lang="es-CO" sz="2800" dirty="0" err="1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trim</a:t>
          </a:r>
          <a:r>
            <a:rPr lang="es-CO" sz="2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/17</a:t>
          </a:r>
          <a:endParaRPr lang="es-CO" sz="28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9246A23-9762-4738-9EDB-77A43DDA5BD0}" type="sib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07C3B1FF-CE73-413D-941B-9A63D39BB48A}" type="parTrans" cxnId="{5FC04BC7-0658-4A89-8A16-1BE109557A55}">
      <dgm:prSet/>
      <dgm:spPr/>
      <dgm:t>
        <a:bodyPr/>
        <a:lstStyle/>
        <a:p>
          <a:pPr algn="l"/>
          <a:endParaRPr lang="es-CO"/>
        </a:p>
      </dgm:t>
    </dgm:pt>
    <dgm:pt modelId="{B32336B1-CE1E-4F48-AC82-9FABAFD992C0}" type="pres">
      <dgm:prSet presAssocID="{724F6F15-B9D3-477E-8894-1122B0294820}" presName="linear" presStyleCnt="0">
        <dgm:presLayoutVars>
          <dgm:animLvl val="lvl"/>
          <dgm:resizeHandles val="exact"/>
        </dgm:presLayoutVars>
      </dgm:prSet>
      <dgm:spPr/>
    </dgm:pt>
    <dgm:pt modelId="{5A279352-8180-420F-8765-255AB2DE15BD}" type="pres">
      <dgm:prSet presAssocID="{BC3F891D-915B-4326-BEA6-48EA8CB24A30}" presName="parentText" presStyleLbl="node1" presStyleIdx="0" presStyleCnt="1" custLinFactNeighborY="-4707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2F7AFB2E-B8EF-4037-9464-CED15993A986}" type="presOf" srcId="{BC3F891D-915B-4326-BEA6-48EA8CB24A30}" destId="{5A279352-8180-420F-8765-255AB2DE15BD}" srcOrd="0" destOrd="0" presId="urn:microsoft.com/office/officeart/2005/8/layout/vList2"/>
    <dgm:cxn modelId="{B1112BBC-FF65-41D0-A361-6737CD584F90}" type="presOf" srcId="{724F6F15-B9D3-477E-8894-1122B0294820}" destId="{B32336B1-CE1E-4F48-AC82-9FABAFD992C0}" srcOrd="0" destOrd="0" presId="urn:microsoft.com/office/officeart/2005/8/layout/vList2"/>
    <dgm:cxn modelId="{5FC04BC7-0658-4A89-8A16-1BE109557A55}" srcId="{724F6F15-B9D3-477E-8894-1122B0294820}" destId="{BC3F891D-915B-4326-BEA6-48EA8CB24A30}" srcOrd="0" destOrd="0" parTransId="{07C3B1FF-CE73-413D-941B-9A63D39BB48A}" sibTransId="{69246A23-9762-4738-9EDB-77A43DDA5BD0}"/>
    <dgm:cxn modelId="{EA426B26-DF12-40AB-8A5C-E5E7D231755B}" type="presParOf" srcId="{B32336B1-CE1E-4F48-AC82-9FABAFD992C0}" destId="{5A279352-8180-420F-8765-255AB2DE15BD}" srcOrd="0" destOrd="0" presId="urn:microsoft.com/office/officeart/2005/8/layout/vList2"/>
  </dgm:cxnLst>
  <dgm:bg>
    <a:noFill/>
    <a:effectLst>
      <a:outerShdw blurRad="152400" dist="317500" dir="5400000" sx="90000" sy="-19000" rotWithShape="0">
        <a:prstClr val="black">
          <a:alpha val="15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4520BF-A785-4A72-BB92-4A2B150492B2}">
      <dsp:nvSpPr>
        <dsp:cNvPr id="0" name=""/>
        <dsp:cNvSpPr/>
      </dsp:nvSpPr>
      <dsp:spPr>
        <a:xfrm rot="10800000">
          <a:off x="-2" y="972376"/>
          <a:ext cx="10017460" cy="2719571"/>
        </a:xfrm>
        <a:prstGeom prst="homePlate">
          <a:avLst/>
        </a:prstGeom>
        <a:solidFill>
          <a:srgbClr val="11834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78390" tIns="95250" rIns="17780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500" kern="1200" dirty="0" smtClean="0">
              <a:latin typeface="Arial Narrow" pitchFamily="34" charset="0"/>
            </a:rPr>
            <a:t>             </a:t>
          </a:r>
          <a:r>
            <a:rPr lang="es-CO" sz="4500" kern="1200" dirty="0" smtClean="0">
              <a:latin typeface="Arial Narrow" pitchFamily="34" charset="0"/>
            </a:rPr>
            <a:t>  </a:t>
          </a:r>
          <a:r>
            <a:rPr lang="es-CO" sz="36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1. Resúmen Planes de Mejoramiento</a:t>
          </a:r>
          <a:endParaRPr lang="es-CO" sz="36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 rot="10800000">
        <a:off x="679891" y="972376"/>
        <a:ext cx="9337567" cy="2719571"/>
      </dsp:txXfrm>
    </dsp:sp>
    <dsp:sp modelId="{7FC595D1-C12A-4C5A-B518-FCF046DEE7A2}">
      <dsp:nvSpPr>
        <dsp:cNvPr id="0" name=""/>
        <dsp:cNvSpPr/>
      </dsp:nvSpPr>
      <dsp:spPr>
        <a:xfrm>
          <a:off x="0" y="1012372"/>
          <a:ext cx="3062237" cy="2798625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1000" r="-31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279352-8180-420F-8765-255AB2DE15BD}">
      <dsp:nvSpPr>
        <dsp:cNvPr id="0" name=""/>
        <dsp:cNvSpPr/>
      </dsp:nvSpPr>
      <dsp:spPr>
        <a:xfrm>
          <a:off x="0" y="6118"/>
          <a:ext cx="11137579" cy="767520"/>
        </a:xfrm>
        <a:prstGeom prst="roundRect">
          <a:avLst/>
        </a:prstGeom>
        <a:solidFill>
          <a:srgbClr val="11834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8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1. </a:t>
          </a:r>
          <a:r>
            <a:rPr lang="es-CO" sz="2800" b="1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Resumen Planes de Mejoramiento (PM)</a:t>
          </a:r>
          <a:endParaRPr lang="es-CO" sz="2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7467" y="43585"/>
        <a:ext cx="11062645" cy="69258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279352-8180-420F-8765-255AB2DE15BD}">
      <dsp:nvSpPr>
        <dsp:cNvPr id="0" name=""/>
        <dsp:cNvSpPr/>
      </dsp:nvSpPr>
      <dsp:spPr>
        <a:xfrm>
          <a:off x="0" y="0"/>
          <a:ext cx="6748308" cy="648013"/>
        </a:xfrm>
        <a:prstGeom prst="roundRect">
          <a:avLst/>
        </a:prstGeom>
        <a:solidFill>
          <a:srgbClr val="11834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8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Avance a 30 de Junio de 2017</a:t>
          </a:r>
          <a:endParaRPr lang="es-CO" sz="2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1633" y="31633"/>
        <a:ext cx="6685042" cy="58474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279352-8180-420F-8765-255AB2DE15BD}">
      <dsp:nvSpPr>
        <dsp:cNvPr id="0" name=""/>
        <dsp:cNvSpPr/>
      </dsp:nvSpPr>
      <dsp:spPr>
        <a:xfrm>
          <a:off x="0" y="0"/>
          <a:ext cx="6748308" cy="648013"/>
        </a:xfrm>
        <a:prstGeom prst="roundRect">
          <a:avLst/>
        </a:prstGeom>
        <a:solidFill>
          <a:srgbClr val="11834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8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Avance a 30 de Junio de 2017</a:t>
          </a:r>
          <a:endParaRPr lang="es-CO" sz="2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1633" y="31633"/>
        <a:ext cx="6685042" cy="58474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279352-8180-420F-8765-255AB2DE15BD}">
      <dsp:nvSpPr>
        <dsp:cNvPr id="0" name=""/>
        <dsp:cNvSpPr/>
      </dsp:nvSpPr>
      <dsp:spPr>
        <a:xfrm>
          <a:off x="0" y="0"/>
          <a:ext cx="6748309" cy="648013"/>
        </a:xfrm>
        <a:prstGeom prst="roundRect">
          <a:avLst/>
        </a:prstGeom>
        <a:solidFill>
          <a:srgbClr val="11834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8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Avance a 30 de Junio de 2017</a:t>
          </a:r>
          <a:endParaRPr lang="es-CO" sz="2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1633" y="31633"/>
        <a:ext cx="6685043" cy="58474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4520BF-A785-4A72-BB92-4A2B150492B2}">
      <dsp:nvSpPr>
        <dsp:cNvPr id="0" name=""/>
        <dsp:cNvSpPr/>
      </dsp:nvSpPr>
      <dsp:spPr>
        <a:xfrm rot="10800000">
          <a:off x="-1" y="627932"/>
          <a:ext cx="9219659" cy="2502982"/>
        </a:xfrm>
        <a:prstGeom prst="homePlate">
          <a:avLst/>
        </a:prstGeom>
        <a:solidFill>
          <a:srgbClr val="D1C04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60650" tIns="95250" rIns="177800" bIns="95250" numCol="1" spcCol="1270" anchor="ctr" anchorCtr="0">
          <a:noAutofit/>
        </a:bodyPr>
        <a:lstStyle/>
        <a:p>
          <a:pPr lvl="0" algn="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500" kern="1200" dirty="0" smtClean="0">
              <a:latin typeface="Arial Narrow" pitchFamily="34" charset="0"/>
            </a:rPr>
            <a:t>             </a:t>
          </a:r>
          <a:r>
            <a:rPr lang="es-CO" sz="4500" kern="1200" dirty="0" smtClean="0">
              <a:latin typeface="Arial Narrow" pitchFamily="34" charset="0"/>
            </a:rPr>
            <a:t>  2</a:t>
          </a:r>
          <a:r>
            <a:rPr lang="es-CO" sz="36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. Avances Planes de Mejoramiento Dirección</a:t>
          </a:r>
          <a:endParaRPr lang="es-CO" sz="36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 rot="10800000">
        <a:off x="625744" y="627932"/>
        <a:ext cx="8593914" cy="2502982"/>
      </dsp:txXfrm>
    </dsp:sp>
    <dsp:sp modelId="{7FC595D1-C12A-4C5A-B518-FCF046DEE7A2}">
      <dsp:nvSpPr>
        <dsp:cNvPr id="0" name=""/>
        <dsp:cNvSpPr/>
      </dsp:nvSpPr>
      <dsp:spPr>
        <a:xfrm>
          <a:off x="0" y="555174"/>
          <a:ext cx="2818358" cy="2575740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1000" r="-31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279352-8180-420F-8765-255AB2DE15BD}">
      <dsp:nvSpPr>
        <dsp:cNvPr id="0" name=""/>
        <dsp:cNvSpPr/>
      </dsp:nvSpPr>
      <dsp:spPr>
        <a:xfrm>
          <a:off x="0" y="6118"/>
          <a:ext cx="11137579" cy="767520"/>
        </a:xfrm>
        <a:prstGeom prst="roundRect">
          <a:avLst/>
        </a:prstGeom>
        <a:solidFill>
          <a:srgbClr val="D1C04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8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2. Dirección</a:t>
          </a:r>
          <a:endParaRPr lang="es-CO" sz="2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7467" y="43585"/>
        <a:ext cx="11062645" cy="69258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279352-8180-420F-8765-255AB2DE15BD}">
      <dsp:nvSpPr>
        <dsp:cNvPr id="0" name=""/>
        <dsp:cNvSpPr/>
      </dsp:nvSpPr>
      <dsp:spPr>
        <a:xfrm>
          <a:off x="0" y="0"/>
          <a:ext cx="5954485" cy="615449"/>
        </a:xfrm>
        <a:prstGeom prst="roundRect">
          <a:avLst/>
        </a:prstGeom>
        <a:solidFill>
          <a:srgbClr val="D1C04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8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2.1 Área Atención al Usuario</a:t>
          </a:r>
          <a:endParaRPr lang="es-CO" sz="2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0044" y="30044"/>
        <a:ext cx="5894397" cy="555361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4520BF-A785-4A72-BB92-4A2B150492B2}">
      <dsp:nvSpPr>
        <dsp:cNvPr id="0" name=""/>
        <dsp:cNvSpPr/>
      </dsp:nvSpPr>
      <dsp:spPr>
        <a:xfrm rot="10800000">
          <a:off x="-1" y="627932"/>
          <a:ext cx="9219659" cy="2502982"/>
        </a:xfrm>
        <a:prstGeom prst="homePlate">
          <a:avLst/>
        </a:prstGeom>
        <a:solidFill>
          <a:srgbClr val="D1C04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60650" tIns="95250" rIns="177800" bIns="95250" numCol="1" spcCol="1270" anchor="ctr" anchorCtr="0">
          <a:noAutofit/>
        </a:bodyPr>
        <a:lstStyle/>
        <a:p>
          <a:pPr lvl="0" algn="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500" kern="1200" dirty="0" smtClean="0">
              <a:latin typeface="Arial Narrow" pitchFamily="34" charset="0"/>
            </a:rPr>
            <a:t>             </a:t>
          </a:r>
          <a:r>
            <a:rPr lang="es-CO" sz="4500" kern="1200" dirty="0" smtClean="0">
              <a:latin typeface="Arial Narrow" pitchFamily="34" charset="0"/>
            </a:rPr>
            <a:t>  </a:t>
          </a:r>
          <a:r>
            <a:rPr lang="es-CO" sz="3600" kern="1200" dirty="0" smtClean="0">
              <a:latin typeface="Arial Narrow" pitchFamily="34" charset="0"/>
            </a:rPr>
            <a:t>3</a:t>
          </a:r>
          <a:r>
            <a:rPr lang="es-CO" sz="36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. Avances Planes Mejoramiento</a:t>
          </a:r>
        </a:p>
        <a:p>
          <a:pPr lvl="0" algn="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36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Subdirección Administrativa</a:t>
          </a:r>
          <a:endParaRPr lang="es-CO" sz="36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 rot="10800000">
        <a:off x="625744" y="627932"/>
        <a:ext cx="8593914" cy="2502982"/>
      </dsp:txXfrm>
    </dsp:sp>
    <dsp:sp modelId="{7FC595D1-C12A-4C5A-B518-FCF046DEE7A2}">
      <dsp:nvSpPr>
        <dsp:cNvPr id="0" name=""/>
        <dsp:cNvSpPr/>
      </dsp:nvSpPr>
      <dsp:spPr>
        <a:xfrm>
          <a:off x="0" y="555174"/>
          <a:ext cx="2818358" cy="2575740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1000" r="-31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279352-8180-420F-8765-255AB2DE15BD}">
      <dsp:nvSpPr>
        <dsp:cNvPr id="0" name=""/>
        <dsp:cNvSpPr/>
      </dsp:nvSpPr>
      <dsp:spPr>
        <a:xfrm>
          <a:off x="0" y="6118"/>
          <a:ext cx="11137579" cy="767520"/>
        </a:xfrm>
        <a:prstGeom prst="roundRect">
          <a:avLst/>
        </a:prstGeom>
        <a:solidFill>
          <a:srgbClr val="D1C04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8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3. Subdirección Administrativa</a:t>
          </a:r>
          <a:endParaRPr lang="es-CO" sz="2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7467" y="43585"/>
        <a:ext cx="11062645" cy="692586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279352-8180-420F-8765-255AB2DE15BD}">
      <dsp:nvSpPr>
        <dsp:cNvPr id="0" name=""/>
        <dsp:cNvSpPr/>
      </dsp:nvSpPr>
      <dsp:spPr>
        <a:xfrm>
          <a:off x="0" y="0"/>
          <a:ext cx="5954485" cy="615449"/>
        </a:xfrm>
        <a:prstGeom prst="roundRect">
          <a:avLst/>
        </a:prstGeom>
        <a:solidFill>
          <a:srgbClr val="D1C04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8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3.1. Área Capacitación y Bienestar</a:t>
          </a:r>
          <a:endParaRPr lang="es-CO" sz="2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0044" y="30044"/>
        <a:ext cx="5894397" cy="555361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279352-8180-420F-8765-255AB2DE15BD}">
      <dsp:nvSpPr>
        <dsp:cNvPr id="0" name=""/>
        <dsp:cNvSpPr/>
      </dsp:nvSpPr>
      <dsp:spPr>
        <a:xfrm>
          <a:off x="0" y="0"/>
          <a:ext cx="5954485" cy="615449"/>
        </a:xfrm>
        <a:prstGeom prst="roundRect">
          <a:avLst/>
        </a:prstGeom>
        <a:solidFill>
          <a:srgbClr val="D1C04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8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3.2 SCI Talento Humano</a:t>
          </a:r>
          <a:endParaRPr lang="es-CO" sz="2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0044" y="30044"/>
        <a:ext cx="5894397" cy="555361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279352-8180-420F-8765-255AB2DE15BD}">
      <dsp:nvSpPr>
        <dsp:cNvPr id="0" name=""/>
        <dsp:cNvSpPr/>
      </dsp:nvSpPr>
      <dsp:spPr>
        <a:xfrm>
          <a:off x="0" y="0"/>
          <a:ext cx="7665004" cy="615449"/>
        </a:xfrm>
        <a:prstGeom prst="roundRect">
          <a:avLst/>
        </a:prstGeom>
        <a:solidFill>
          <a:srgbClr val="D1C04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8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3.3 SCI Compras Licitaciones y Bienes Activos</a:t>
          </a:r>
          <a:endParaRPr lang="es-CO" sz="2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0044" y="30044"/>
        <a:ext cx="7604916" cy="555361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279352-8180-420F-8765-255AB2DE15BD}">
      <dsp:nvSpPr>
        <dsp:cNvPr id="0" name=""/>
        <dsp:cNvSpPr/>
      </dsp:nvSpPr>
      <dsp:spPr>
        <a:xfrm>
          <a:off x="0" y="0"/>
          <a:ext cx="7665004" cy="615449"/>
        </a:xfrm>
        <a:prstGeom prst="roundRect">
          <a:avLst/>
        </a:prstGeom>
        <a:solidFill>
          <a:srgbClr val="D1C04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8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3.4 Hotelería</a:t>
          </a:r>
          <a:endParaRPr lang="es-CO" sz="2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0044" y="30044"/>
        <a:ext cx="7604916" cy="555361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279352-8180-420F-8765-255AB2DE15BD}">
      <dsp:nvSpPr>
        <dsp:cNvPr id="0" name=""/>
        <dsp:cNvSpPr/>
      </dsp:nvSpPr>
      <dsp:spPr>
        <a:xfrm>
          <a:off x="0" y="0"/>
          <a:ext cx="5954485" cy="615449"/>
        </a:xfrm>
        <a:prstGeom prst="roundRect">
          <a:avLst/>
        </a:prstGeom>
        <a:solidFill>
          <a:srgbClr val="D1C04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8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3.5 Área Control de Ingreso</a:t>
          </a:r>
          <a:endParaRPr lang="es-CO" sz="2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0044" y="30044"/>
        <a:ext cx="5894397" cy="555361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279352-8180-420F-8765-255AB2DE15BD}">
      <dsp:nvSpPr>
        <dsp:cNvPr id="0" name=""/>
        <dsp:cNvSpPr/>
      </dsp:nvSpPr>
      <dsp:spPr>
        <a:xfrm>
          <a:off x="0" y="0"/>
          <a:ext cx="5954485" cy="615449"/>
        </a:xfrm>
        <a:prstGeom prst="roundRect">
          <a:avLst/>
        </a:prstGeom>
        <a:solidFill>
          <a:srgbClr val="D1C04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8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3.6 Área Imprenta</a:t>
          </a:r>
          <a:endParaRPr lang="es-CO" sz="2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0044" y="30044"/>
        <a:ext cx="5894397" cy="555361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279352-8180-420F-8765-255AB2DE15BD}">
      <dsp:nvSpPr>
        <dsp:cNvPr id="0" name=""/>
        <dsp:cNvSpPr/>
      </dsp:nvSpPr>
      <dsp:spPr>
        <a:xfrm>
          <a:off x="0" y="0"/>
          <a:ext cx="5954485" cy="615449"/>
        </a:xfrm>
        <a:prstGeom prst="roundRect">
          <a:avLst/>
        </a:prstGeom>
        <a:solidFill>
          <a:srgbClr val="D1C04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8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3.7 Área Lavandería </a:t>
          </a:r>
          <a:endParaRPr lang="es-CO" sz="2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0044" y="30044"/>
        <a:ext cx="5894397" cy="555361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279352-8180-420F-8765-255AB2DE15BD}">
      <dsp:nvSpPr>
        <dsp:cNvPr id="0" name=""/>
        <dsp:cNvSpPr/>
      </dsp:nvSpPr>
      <dsp:spPr>
        <a:xfrm>
          <a:off x="0" y="0"/>
          <a:ext cx="5954485" cy="615449"/>
        </a:xfrm>
        <a:prstGeom prst="roundRect">
          <a:avLst/>
        </a:prstGeom>
        <a:solidFill>
          <a:srgbClr val="D1C04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8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3.8 Área Equipo Médico</a:t>
          </a:r>
          <a:endParaRPr lang="es-CO" sz="2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0044" y="30044"/>
        <a:ext cx="5894397" cy="555361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279352-8180-420F-8765-255AB2DE15BD}">
      <dsp:nvSpPr>
        <dsp:cNvPr id="0" name=""/>
        <dsp:cNvSpPr/>
      </dsp:nvSpPr>
      <dsp:spPr>
        <a:xfrm>
          <a:off x="0" y="0"/>
          <a:ext cx="5954485" cy="615449"/>
        </a:xfrm>
        <a:prstGeom prst="roundRect">
          <a:avLst/>
        </a:prstGeom>
        <a:solidFill>
          <a:srgbClr val="D1C04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8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3.9 Área Equipo Industrial</a:t>
          </a:r>
          <a:endParaRPr lang="es-CO" sz="2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0044" y="30044"/>
        <a:ext cx="5894397" cy="555361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279352-8180-420F-8765-255AB2DE15BD}">
      <dsp:nvSpPr>
        <dsp:cNvPr id="0" name=""/>
        <dsp:cNvSpPr/>
      </dsp:nvSpPr>
      <dsp:spPr>
        <a:xfrm>
          <a:off x="0" y="0"/>
          <a:ext cx="5954485" cy="615449"/>
        </a:xfrm>
        <a:prstGeom prst="roundRect">
          <a:avLst/>
        </a:prstGeom>
        <a:solidFill>
          <a:srgbClr val="D1C04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8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3.10 Contrato 027.15 Dotaciones</a:t>
          </a:r>
          <a:endParaRPr lang="es-CO" sz="2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0044" y="30044"/>
        <a:ext cx="5894397" cy="555361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279352-8180-420F-8765-255AB2DE15BD}">
      <dsp:nvSpPr>
        <dsp:cNvPr id="0" name=""/>
        <dsp:cNvSpPr/>
      </dsp:nvSpPr>
      <dsp:spPr>
        <a:xfrm>
          <a:off x="0" y="0"/>
          <a:ext cx="9616636" cy="615449"/>
        </a:xfrm>
        <a:prstGeom prst="roundRect">
          <a:avLst/>
        </a:prstGeom>
        <a:solidFill>
          <a:srgbClr val="D1C04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800" b="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3.11 Contrato 114.15 Venta de material Reciclable </a:t>
          </a:r>
          <a:endParaRPr lang="es-CO" sz="2800" b="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0044" y="30044"/>
        <a:ext cx="9556548" cy="555361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279352-8180-420F-8765-255AB2DE15BD}">
      <dsp:nvSpPr>
        <dsp:cNvPr id="0" name=""/>
        <dsp:cNvSpPr/>
      </dsp:nvSpPr>
      <dsp:spPr>
        <a:xfrm>
          <a:off x="0" y="0"/>
          <a:ext cx="5954485" cy="615449"/>
        </a:xfrm>
        <a:prstGeom prst="roundRect">
          <a:avLst/>
        </a:prstGeom>
        <a:solidFill>
          <a:srgbClr val="D1C04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8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3.12 Área Selección y Contratación</a:t>
          </a:r>
          <a:endParaRPr lang="es-CO" sz="2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0044" y="30044"/>
        <a:ext cx="5894397" cy="555361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279352-8180-420F-8765-255AB2DE15BD}">
      <dsp:nvSpPr>
        <dsp:cNvPr id="0" name=""/>
        <dsp:cNvSpPr/>
      </dsp:nvSpPr>
      <dsp:spPr>
        <a:xfrm>
          <a:off x="0" y="0"/>
          <a:ext cx="5954485" cy="615449"/>
        </a:xfrm>
        <a:prstGeom prst="roundRect">
          <a:avLst/>
        </a:prstGeom>
        <a:solidFill>
          <a:srgbClr val="D1C04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8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3.13 Área Bioestadística</a:t>
          </a:r>
          <a:endParaRPr lang="es-CO" sz="2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0044" y="30044"/>
        <a:ext cx="5894397" cy="555361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279352-8180-420F-8765-255AB2DE15BD}">
      <dsp:nvSpPr>
        <dsp:cNvPr id="0" name=""/>
        <dsp:cNvSpPr/>
      </dsp:nvSpPr>
      <dsp:spPr>
        <a:xfrm>
          <a:off x="0" y="0"/>
          <a:ext cx="5954485" cy="615449"/>
        </a:xfrm>
        <a:prstGeom prst="roundRect">
          <a:avLst/>
        </a:prstGeom>
        <a:solidFill>
          <a:srgbClr val="D1C04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8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3.14 Planeación y Selección </a:t>
          </a:r>
          <a:endParaRPr lang="es-CO" sz="2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0044" y="30044"/>
        <a:ext cx="5894397" cy="555361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279352-8180-420F-8765-255AB2DE15BD}">
      <dsp:nvSpPr>
        <dsp:cNvPr id="0" name=""/>
        <dsp:cNvSpPr/>
      </dsp:nvSpPr>
      <dsp:spPr>
        <a:xfrm>
          <a:off x="0" y="0"/>
          <a:ext cx="5954485" cy="615449"/>
        </a:xfrm>
        <a:prstGeom prst="roundRect">
          <a:avLst/>
        </a:prstGeom>
        <a:solidFill>
          <a:srgbClr val="D1C04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8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3.15 Área Ejecución y Liquidación</a:t>
          </a:r>
          <a:endParaRPr lang="es-CO" sz="2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0044" y="30044"/>
        <a:ext cx="5894397" cy="555361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279352-8180-420F-8765-255AB2DE15BD}">
      <dsp:nvSpPr>
        <dsp:cNvPr id="0" name=""/>
        <dsp:cNvSpPr/>
      </dsp:nvSpPr>
      <dsp:spPr>
        <a:xfrm>
          <a:off x="0" y="0"/>
          <a:ext cx="5954485" cy="615449"/>
        </a:xfrm>
        <a:prstGeom prst="roundRect">
          <a:avLst/>
        </a:prstGeom>
        <a:solidFill>
          <a:srgbClr val="D1C04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8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3.16 Extrahospitalarios </a:t>
          </a:r>
          <a:endParaRPr lang="es-CO" sz="2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0044" y="30044"/>
        <a:ext cx="5894397" cy="555361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279352-8180-420F-8765-255AB2DE15BD}">
      <dsp:nvSpPr>
        <dsp:cNvPr id="0" name=""/>
        <dsp:cNvSpPr/>
      </dsp:nvSpPr>
      <dsp:spPr>
        <a:xfrm>
          <a:off x="0" y="0"/>
          <a:ext cx="5954485" cy="615449"/>
        </a:xfrm>
        <a:prstGeom prst="roundRect">
          <a:avLst/>
        </a:prstGeom>
        <a:solidFill>
          <a:srgbClr val="D1C04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8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3.17 SCI Unidad Talento Humano</a:t>
          </a:r>
          <a:endParaRPr lang="es-CO" sz="2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0044" y="30044"/>
        <a:ext cx="5894397" cy="555361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279352-8180-420F-8765-255AB2DE15BD}">
      <dsp:nvSpPr>
        <dsp:cNvPr id="0" name=""/>
        <dsp:cNvSpPr/>
      </dsp:nvSpPr>
      <dsp:spPr>
        <a:xfrm>
          <a:off x="0" y="0"/>
          <a:ext cx="5954485" cy="599040"/>
        </a:xfrm>
        <a:prstGeom prst="roundRect">
          <a:avLst/>
        </a:prstGeom>
        <a:solidFill>
          <a:srgbClr val="D1C04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4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3.18 Seguridad y Salud en el trabajo</a:t>
          </a:r>
          <a:endParaRPr lang="es-CO" sz="24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29243" y="29243"/>
        <a:ext cx="5895999" cy="540554"/>
      </dsp:txXfrm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279352-8180-420F-8765-255AB2DE15BD}">
      <dsp:nvSpPr>
        <dsp:cNvPr id="0" name=""/>
        <dsp:cNvSpPr/>
      </dsp:nvSpPr>
      <dsp:spPr>
        <a:xfrm>
          <a:off x="0" y="0"/>
          <a:ext cx="5954485" cy="615449"/>
        </a:xfrm>
        <a:prstGeom prst="roundRect">
          <a:avLst/>
        </a:prstGeom>
        <a:solidFill>
          <a:srgbClr val="D1C04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8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3.19 Área Almacenes</a:t>
          </a:r>
          <a:endParaRPr lang="es-CO" sz="2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0044" y="30044"/>
        <a:ext cx="5894397" cy="555361"/>
      </dsp:txXfrm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279352-8180-420F-8765-255AB2DE15BD}">
      <dsp:nvSpPr>
        <dsp:cNvPr id="0" name=""/>
        <dsp:cNvSpPr/>
      </dsp:nvSpPr>
      <dsp:spPr>
        <a:xfrm>
          <a:off x="0" y="6118"/>
          <a:ext cx="11137579" cy="767520"/>
        </a:xfrm>
        <a:prstGeom prst="roundRect">
          <a:avLst/>
        </a:prstGeom>
        <a:solidFill>
          <a:srgbClr val="D1C04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8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4. Subdirección Finanzas</a:t>
          </a:r>
          <a:endParaRPr lang="es-CO" sz="2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7467" y="43585"/>
        <a:ext cx="11062645" cy="692586"/>
      </dsp:txXfrm>
    </dsp:sp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279352-8180-420F-8765-255AB2DE15BD}">
      <dsp:nvSpPr>
        <dsp:cNvPr id="0" name=""/>
        <dsp:cNvSpPr/>
      </dsp:nvSpPr>
      <dsp:spPr>
        <a:xfrm>
          <a:off x="0" y="0"/>
          <a:ext cx="5954485" cy="615449"/>
        </a:xfrm>
        <a:prstGeom prst="roundRect">
          <a:avLst/>
        </a:prstGeom>
        <a:solidFill>
          <a:srgbClr val="D1C04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8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4.1. Área Contabilidad</a:t>
          </a:r>
          <a:endParaRPr lang="es-CO" sz="2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0044" y="30044"/>
        <a:ext cx="5894397" cy="555361"/>
      </dsp:txXfrm>
    </dsp:sp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279352-8180-420F-8765-255AB2DE15BD}">
      <dsp:nvSpPr>
        <dsp:cNvPr id="0" name=""/>
        <dsp:cNvSpPr/>
      </dsp:nvSpPr>
      <dsp:spPr>
        <a:xfrm>
          <a:off x="0" y="0"/>
          <a:ext cx="5954485" cy="615449"/>
        </a:xfrm>
        <a:prstGeom prst="roundRect">
          <a:avLst/>
        </a:prstGeom>
        <a:solidFill>
          <a:srgbClr val="D1C04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8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4.2. Área Costos</a:t>
          </a:r>
          <a:endParaRPr lang="es-CO" sz="2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0044" y="30044"/>
        <a:ext cx="5894397" cy="555361"/>
      </dsp:txXfrm>
    </dsp:sp>
  </dsp:spTree>
</dsp:drawing>
</file>

<file path=ppt/diagrams/drawing3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279352-8180-420F-8765-255AB2DE15BD}">
      <dsp:nvSpPr>
        <dsp:cNvPr id="0" name=""/>
        <dsp:cNvSpPr/>
      </dsp:nvSpPr>
      <dsp:spPr>
        <a:xfrm>
          <a:off x="0" y="0"/>
          <a:ext cx="5954485" cy="615449"/>
        </a:xfrm>
        <a:prstGeom prst="roundRect">
          <a:avLst/>
        </a:prstGeom>
        <a:solidFill>
          <a:srgbClr val="D1C04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8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4.3. Seguimiento Presupuestal16</a:t>
          </a:r>
          <a:endParaRPr lang="es-CO" sz="2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0044" y="30044"/>
        <a:ext cx="5894397" cy="555361"/>
      </dsp:txXfrm>
    </dsp:sp>
  </dsp:spTree>
</dsp:drawing>
</file>

<file path=ppt/diagrams/drawing3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279352-8180-420F-8765-255AB2DE15BD}">
      <dsp:nvSpPr>
        <dsp:cNvPr id="0" name=""/>
        <dsp:cNvSpPr/>
      </dsp:nvSpPr>
      <dsp:spPr>
        <a:xfrm>
          <a:off x="0" y="0"/>
          <a:ext cx="7060018" cy="599040"/>
        </a:xfrm>
        <a:prstGeom prst="roundRect">
          <a:avLst/>
        </a:prstGeom>
        <a:solidFill>
          <a:srgbClr val="D1C04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4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2.2. Control Interno Contable 2016</a:t>
          </a:r>
          <a:endParaRPr lang="es-CO" sz="24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29243" y="29243"/>
        <a:ext cx="7001532" cy="540554"/>
      </dsp:txXfrm>
    </dsp:sp>
  </dsp:spTree>
</dsp:drawing>
</file>

<file path=ppt/diagrams/drawing3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279352-8180-420F-8765-255AB2DE15BD}">
      <dsp:nvSpPr>
        <dsp:cNvPr id="0" name=""/>
        <dsp:cNvSpPr/>
      </dsp:nvSpPr>
      <dsp:spPr>
        <a:xfrm>
          <a:off x="0" y="0"/>
          <a:ext cx="5954485" cy="615449"/>
        </a:xfrm>
        <a:prstGeom prst="roundRect">
          <a:avLst/>
        </a:prstGeom>
        <a:solidFill>
          <a:srgbClr val="D1C04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8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4.4. Área de Facturación</a:t>
          </a:r>
          <a:endParaRPr lang="es-CO" sz="2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0044" y="30044"/>
        <a:ext cx="5894397" cy="555361"/>
      </dsp:txXfrm>
    </dsp:sp>
  </dsp:spTree>
</dsp:drawing>
</file>

<file path=ppt/diagrams/drawing3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279352-8180-420F-8765-255AB2DE15BD}">
      <dsp:nvSpPr>
        <dsp:cNvPr id="0" name=""/>
        <dsp:cNvSpPr/>
      </dsp:nvSpPr>
      <dsp:spPr>
        <a:xfrm>
          <a:off x="0" y="0"/>
          <a:ext cx="5954485" cy="615449"/>
        </a:xfrm>
        <a:prstGeom prst="roundRect">
          <a:avLst/>
        </a:prstGeom>
        <a:solidFill>
          <a:srgbClr val="D1C04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8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4.5. Área de Cartera</a:t>
          </a:r>
          <a:endParaRPr lang="es-CO" sz="2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0044" y="30044"/>
        <a:ext cx="5894397" cy="555361"/>
      </dsp:txXfrm>
    </dsp:sp>
  </dsp:spTree>
</dsp:drawing>
</file>

<file path=ppt/diagrams/drawing3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279352-8180-420F-8765-255AB2DE15BD}">
      <dsp:nvSpPr>
        <dsp:cNvPr id="0" name=""/>
        <dsp:cNvSpPr/>
      </dsp:nvSpPr>
      <dsp:spPr>
        <a:xfrm>
          <a:off x="0" y="0"/>
          <a:ext cx="5954485" cy="615449"/>
        </a:xfrm>
        <a:prstGeom prst="roundRect">
          <a:avLst/>
        </a:prstGeom>
        <a:solidFill>
          <a:srgbClr val="D1C04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8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4.6. Área de Tesorería</a:t>
          </a:r>
          <a:endParaRPr lang="es-CO" sz="2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0044" y="30044"/>
        <a:ext cx="5894397" cy="555361"/>
      </dsp:txXfrm>
    </dsp:sp>
  </dsp:spTree>
</dsp:drawing>
</file>

<file path=ppt/diagrams/drawing3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279352-8180-420F-8765-255AB2DE15BD}">
      <dsp:nvSpPr>
        <dsp:cNvPr id="0" name=""/>
        <dsp:cNvSpPr/>
      </dsp:nvSpPr>
      <dsp:spPr>
        <a:xfrm>
          <a:off x="0" y="6118"/>
          <a:ext cx="11137579" cy="767520"/>
        </a:xfrm>
        <a:prstGeom prst="roundRect">
          <a:avLst/>
        </a:prstGeom>
        <a:solidFill>
          <a:srgbClr val="D1C04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8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5. Subdirección Docencia e Investigación</a:t>
          </a:r>
          <a:endParaRPr lang="es-CO" sz="2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7467" y="43585"/>
        <a:ext cx="11062645" cy="692586"/>
      </dsp:txXfrm>
    </dsp:sp>
  </dsp:spTree>
</dsp:drawing>
</file>

<file path=ppt/diagrams/drawing3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279352-8180-420F-8765-255AB2DE15BD}">
      <dsp:nvSpPr>
        <dsp:cNvPr id="0" name=""/>
        <dsp:cNvSpPr/>
      </dsp:nvSpPr>
      <dsp:spPr>
        <a:xfrm>
          <a:off x="0" y="0"/>
          <a:ext cx="5954485" cy="615449"/>
        </a:xfrm>
        <a:prstGeom prst="roundRect">
          <a:avLst/>
        </a:prstGeom>
        <a:solidFill>
          <a:srgbClr val="D1C04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8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5.1. Grupo Educación Médica</a:t>
          </a:r>
          <a:endParaRPr lang="es-CO" sz="2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0044" y="30044"/>
        <a:ext cx="5894397" cy="555361"/>
      </dsp:txXfrm>
    </dsp:sp>
  </dsp:spTree>
</dsp:drawing>
</file>

<file path=ppt/diagrams/drawing4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279352-8180-420F-8765-255AB2DE15BD}">
      <dsp:nvSpPr>
        <dsp:cNvPr id="0" name=""/>
        <dsp:cNvSpPr/>
      </dsp:nvSpPr>
      <dsp:spPr>
        <a:xfrm>
          <a:off x="0" y="0"/>
          <a:ext cx="5954485" cy="615449"/>
        </a:xfrm>
        <a:prstGeom prst="roundRect">
          <a:avLst/>
        </a:prstGeom>
        <a:solidFill>
          <a:srgbClr val="D1C04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8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5.2. Unidad Investigación</a:t>
          </a:r>
          <a:endParaRPr lang="es-CO" sz="2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0044" y="30044"/>
        <a:ext cx="5894397" cy="555361"/>
      </dsp:txXfrm>
    </dsp:sp>
  </dsp:spTree>
</dsp:drawing>
</file>

<file path=ppt/diagrams/drawing4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279352-8180-420F-8765-255AB2DE15BD}">
      <dsp:nvSpPr>
        <dsp:cNvPr id="0" name=""/>
        <dsp:cNvSpPr/>
      </dsp:nvSpPr>
      <dsp:spPr>
        <a:xfrm>
          <a:off x="0" y="0"/>
          <a:ext cx="5954485" cy="615449"/>
        </a:xfrm>
        <a:prstGeom prst="roundRect">
          <a:avLst/>
        </a:prstGeom>
        <a:solidFill>
          <a:srgbClr val="D1C04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8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6.1 Selectivas Farmacias 2 </a:t>
          </a:r>
          <a:r>
            <a:rPr lang="es-CO" sz="2800" kern="1200" dirty="0" err="1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trim</a:t>
          </a:r>
          <a:r>
            <a:rPr lang="es-CO" sz="28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/17</a:t>
          </a:r>
          <a:endParaRPr lang="es-CO" sz="2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0044" y="30044"/>
        <a:ext cx="5894397" cy="5553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#5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3#5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3#5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0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77" y="0"/>
            <a:ext cx="12186586" cy="6861048"/>
          </a:xfrm>
          <a:prstGeom prst="rect">
            <a:avLst/>
          </a:prstGeom>
        </p:spPr>
      </p:pic>
      <p:sp>
        <p:nvSpPr>
          <p:cNvPr id="8" name="Rectángulo 7"/>
          <p:cNvSpPr/>
          <p:nvPr userDrawn="1"/>
        </p:nvSpPr>
        <p:spPr>
          <a:xfrm>
            <a:off x="-95250" y="152400"/>
            <a:ext cx="12382500" cy="1854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" name="Título 1"/>
          <p:cNvSpPr>
            <a:spLocks noGrp="1"/>
          </p:cNvSpPr>
          <p:nvPr>
            <p:ph type="ctrTitle"/>
          </p:nvPr>
        </p:nvSpPr>
        <p:spPr>
          <a:xfrm>
            <a:off x="1336964" y="290946"/>
            <a:ext cx="9144000" cy="1639456"/>
          </a:xfrm>
        </p:spPr>
        <p:txBody>
          <a:bodyPr anchor="b">
            <a:normAutofit/>
          </a:bodyPr>
          <a:lstStyle>
            <a:lvl1pPr algn="ctr">
              <a:defRPr sz="48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CO" dirty="0"/>
          </a:p>
        </p:txBody>
      </p:sp>
      <p:sp>
        <p:nvSpPr>
          <p:cNvPr id="13" name="Rectángulo 12"/>
          <p:cNvSpPr/>
          <p:nvPr userDrawn="1"/>
        </p:nvSpPr>
        <p:spPr>
          <a:xfrm>
            <a:off x="8905009" y="6068290"/>
            <a:ext cx="3194842" cy="7585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4" name="Imagen 13" descr="E:\DIRECTIVAS\IMAGEN CORPORATIVA\Membrete versión 2 HMC.jpg"/>
          <p:cNvPicPr/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5" r="65966"/>
          <a:stretch/>
        </p:blipFill>
        <p:spPr bwMode="auto">
          <a:xfrm>
            <a:off x="9086829" y="6174138"/>
            <a:ext cx="1839191" cy="5565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n 14" descr="E:\DIRECTIVAS\IMAGEN CORPORATIVA\Membrete versión 2 HMC.jpg"/>
          <p:cNvPicPr/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43"/>
          <a:stretch/>
        </p:blipFill>
        <p:spPr bwMode="auto">
          <a:xfrm>
            <a:off x="10812445" y="6174138"/>
            <a:ext cx="1144693" cy="5253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723494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16D224-294D-4DB7-A017-A11B75EC75D3}" type="datetimeFigureOut">
              <a:rPr lang="es-CO" smtClean="0"/>
              <a:t>16/08/2017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94C49C-3550-401D-851E-AC4311848C6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594810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16D224-294D-4DB7-A017-A11B75EC75D3}" type="datetimeFigureOut">
              <a:rPr lang="es-CO" smtClean="0"/>
              <a:t>16/08/2017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94C49C-3550-401D-851E-AC4311848C6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66321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16D224-294D-4DB7-A017-A11B75EC75D3}" type="datetimeFigureOut">
              <a:rPr lang="es-CO" smtClean="0"/>
              <a:t>16/08/2017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94C49C-3550-401D-851E-AC4311848C6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41245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16D224-294D-4DB7-A017-A11B75EC75D3}" type="datetimeFigureOut">
              <a:rPr lang="es-CO" smtClean="0"/>
              <a:t>16/08/2017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94C49C-3550-401D-851E-AC4311848C6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77413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16D224-294D-4DB7-A017-A11B75EC75D3}" type="datetimeFigureOut">
              <a:rPr lang="es-CO" smtClean="0"/>
              <a:t>16/08/2017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94C49C-3550-401D-851E-AC4311848C6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16717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16D224-294D-4DB7-A017-A11B75EC75D3}" type="datetimeFigureOut">
              <a:rPr lang="es-CO" smtClean="0"/>
              <a:t>16/08/2017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94C49C-3550-401D-851E-AC4311848C6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136715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16D224-294D-4DB7-A017-A11B75EC75D3}" type="datetimeFigureOut">
              <a:rPr lang="es-CO" smtClean="0"/>
              <a:t>16/08/2017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94C49C-3550-401D-851E-AC4311848C6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23742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16D224-294D-4DB7-A017-A11B75EC75D3}" type="datetimeFigureOut">
              <a:rPr lang="es-CO" smtClean="0"/>
              <a:t>16/08/2017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94C49C-3550-401D-851E-AC4311848C6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72748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16D224-294D-4DB7-A017-A11B75EC75D3}" type="datetimeFigureOut">
              <a:rPr lang="es-CO" smtClean="0"/>
              <a:t>16/08/2017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94C49C-3550-401D-851E-AC4311848C6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767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16D224-294D-4DB7-A017-A11B75EC75D3}" type="datetimeFigureOut">
              <a:rPr lang="es-CO" smtClean="0"/>
              <a:t>16/08/2017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94C49C-3550-401D-851E-AC4311848C6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41140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48591" y="53138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pic>
        <p:nvPicPr>
          <p:cNvPr id="8" name="Imagen 7" descr="E:\DIRECTIVAS\IMAGEN CORPORATIVA\Membrete versión 2 HMC.jpg"/>
          <p:cNvPicPr/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5" r="65966"/>
          <a:stretch/>
        </p:blipFill>
        <p:spPr bwMode="auto">
          <a:xfrm>
            <a:off x="9118002" y="6205311"/>
            <a:ext cx="1839191" cy="55650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 descr="E:\DIRECTIVAS\IMAGEN CORPORATIVA\Membrete versión 2 HMC.jpg"/>
          <p:cNvPicPr/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43"/>
          <a:stretch/>
        </p:blipFill>
        <p:spPr bwMode="auto">
          <a:xfrm>
            <a:off x="10812445" y="6205311"/>
            <a:ext cx="1144693" cy="5253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61378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chart" Target="../charts/chart1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chart" Target="../charts/chart2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chart" Target="../charts/chart3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7" Type="http://schemas.openxmlformats.org/officeDocument/2006/relationships/chart" Target="../charts/chart4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7" Type="http://schemas.openxmlformats.org/officeDocument/2006/relationships/chart" Target="../charts/chart5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7" Type="http://schemas.openxmlformats.org/officeDocument/2006/relationships/chart" Target="../charts/chart6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7" Type="http://schemas.openxmlformats.org/officeDocument/2006/relationships/chart" Target="../charts/chart7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7" Type="http://schemas.openxmlformats.org/officeDocument/2006/relationships/chart" Target="../charts/chart8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7" Type="http://schemas.openxmlformats.org/officeDocument/2006/relationships/chart" Target="../charts/chart9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7" Type="http://schemas.openxmlformats.org/officeDocument/2006/relationships/chart" Target="../charts/chart10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7" Type="http://schemas.openxmlformats.org/officeDocument/2006/relationships/chart" Target="../charts/chart11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7" Type="http://schemas.openxmlformats.org/officeDocument/2006/relationships/chart" Target="../charts/chart12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7" Type="http://schemas.openxmlformats.org/officeDocument/2006/relationships/chart" Target="../charts/chart13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7" Type="http://schemas.openxmlformats.org/officeDocument/2006/relationships/chart" Target="../charts/chart14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7" Type="http://schemas.openxmlformats.org/officeDocument/2006/relationships/chart" Target="../charts/chart15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7" Type="http://schemas.openxmlformats.org/officeDocument/2006/relationships/chart" Target="../charts/chart16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7" Type="http://schemas.openxmlformats.org/officeDocument/2006/relationships/chart" Target="../charts/chart17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7" Type="http://schemas.openxmlformats.org/officeDocument/2006/relationships/chart" Target="../charts/chart18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7" Type="http://schemas.openxmlformats.org/officeDocument/2006/relationships/chart" Target="../charts/chart19.xml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6.xml"/><Relationship Id="rId7" Type="http://schemas.openxmlformats.org/officeDocument/2006/relationships/chart" Target="../charts/chart20.xml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6.xml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7.xml"/><Relationship Id="rId7" Type="http://schemas.openxmlformats.org/officeDocument/2006/relationships/chart" Target="../charts/chart21.xml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7.xml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8.xml"/><Relationship Id="rId7" Type="http://schemas.openxmlformats.org/officeDocument/2006/relationships/chart" Target="../charts/chart22.xml"/><Relationship Id="rId2" Type="http://schemas.openxmlformats.org/officeDocument/2006/relationships/diagramData" Target="../diagrams/data2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8.xml"/><Relationship Id="rId5" Type="http://schemas.openxmlformats.org/officeDocument/2006/relationships/diagramColors" Target="../diagrams/colors28.xml"/><Relationship Id="rId4" Type="http://schemas.openxmlformats.org/officeDocument/2006/relationships/diagramQuickStyle" Target="../diagrams/quickStyle2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9.xml"/><Relationship Id="rId7" Type="http://schemas.openxmlformats.org/officeDocument/2006/relationships/chart" Target="../charts/chart23.xml"/><Relationship Id="rId2" Type="http://schemas.openxmlformats.org/officeDocument/2006/relationships/diagramData" Target="../diagrams/data2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9.xml"/><Relationship Id="rId5" Type="http://schemas.openxmlformats.org/officeDocument/2006/relationships/diagramColors" Target="../diagrams/colors29.xml"/><Relationship Id="rId4" Type="http://schemas.openxmlformats.org/officeDocument/2006/relationships/diagramQuickStyle" Target="../diagrams/quickStyle2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0.xml"/><Relationship Id="rId7" Type="http://schemas.openxmlformats.org/officeDocument/2006/relationships/chart" Target="../charts/chart24.xml"/><Relationship Id="rId2" Type="http://schemas.openxmlformats.org/officeDocument/2006/relationships/diagramData" Target="../diagrams/data30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30.xml"/><Relationship Id="rId5" Type="http://schemas.openxmlformats.org/officeDocument/2006/relationships/diagramColors" Target="../diagrams/colors30.xml"/><Relationship Id="rId4" Type="http://schemas.openxmlformats.org/officeDocument/2006/relationships/diagramQuickStyle" Target="../diagrams/quickStyle3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1.xml"/><Relationship Id="rId7" Type="http://schemas.openxmlformats.org/officeDocument/2006/relationships/chart" Target="../charts/chart25.xml"/><Relationship Id="rId2" Type="http://schemas.openxmlformats.org/officeDocument/2006/relationships/diagramData" Target="../diagrams/data3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1.xml"/><Relationship Id="rId5" Type="http://schemas.openxmlformats.org/officeDocument/2006/relationships/diagramColors" Target="../diagrams/colors31.xml"/><Relationship Id="rId4" Type="http://schemas.openxmlformats.org/officeDocument/2006/relationships/diagramQuickStyle" Target="../diagrams/quickStyle3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2.xml"/><Relationship Id="rId7" Type="http://schemas.openxmlformats.org/officeDocument/2006/relationships/chart" Target="../charts/chart26.xml"/><Relationship Id="rId2" Type="http://schemas.openxmlformats.org/officeDocument/2006/relationships/diagramData" Target="../diagrams/data3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2.xml"/><Relationship Id="rId5" Type="http://schemas.openxmlformats.org/officeDocument/2006/relationships/diagramColors" Target="../diagrams/colors32.xml"/><Relationship Id="rId4" Type="http://schemas.openxmlformats.org/officeDocument/2006/relationships/diagramQuickStyle" Target="../diagrams/quickStyle3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diagramLayout" Target="../diagrams/layout33.xml"/><Relationship Id="rId7" Type="http://schemas.openxmlformats.org/officeDocument/2006/relationships/chart" Target="../charts/chart27.xml"/><Relationship Id="rId2" Type="http://schemas.openxmlformats.org/officeDocument/2006/relationships/diagramData" Target="../diagrams/data3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3.xml"/><Relationship Id="rId5" Type="http://schemas.openxmlformats.org/officeDocument/2006/relationships/diagramColors" Target="../diagrams/colors33.xml"/><Relationship Id="rId4" Type="http://schemas.openxmlformats.org/officeDocument/2006/relationships/diagramQuickStyle" Target="../diagrams/quickStyle3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4.xml"/><Relationship Id="rId7" Type="http://schemas.openxmlformats.org/officeDocument/2006/relationships/chart" Target="../charts/chart28.xml"/><Relationship Id="rId2" Type="http://schemas.openxmlformats.org/officeDocument/2006/relationships/diagramData" Target="../diagrams/data3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4.xml"/><Relationship Id="rId5" Type="http://schemas.openxmlformats.org/officeDocument/2006/relationships/diagramColors" Target="../diagrams/colors34.xml"/><Relationship Id="rId4" Type="http://schemas.openxmlformats.org/officeDocument/2006/relationships/diagramQuickStyle" Target="../diagrams/quickStyle3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5.xml"/><Relationship Id="rId7" Type="http://schemas.openxmlformats.org/officeDocument/2006/relationships/chart" Target="../charts/chart29.xml"/><Relationship Id="rId2" Type="http://schemas.openxmlformats.org/officeDocument/2006/relationships/diagramData" Target="../diagrams/data3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5.xml"/><Relationship Id="rId5" Type="http://schemas.openxmlformats.org/officeDocument/2006/relationships/diagramColors" Target="../diagrams/colors35.xml"/><Relationship Id="rId4" Type="http://schemas.openxmlformats.org/officeDocument/2006/relationships/diagramQuickStyle" Target="../diagrams/quickStyle3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6.xml"/><Relationship Id="rId7" Type="http://schemas.openxmlformats.org/officeDocument/2006/relationships/chart" Target="../charts/chart30.xml"/><Relationship Id="rId2" Type="http://schemas.openxmlformats.org/officeDocument/2006/relationships/diagramData" Target="../diagrams/data3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6.xml"/><Relationship Id="rId5" Type="http://schemas.openxmlformats.org/officeDocument/2006/relationships/diagramColors" Target="../diagrams/colors36.xml"/><Relationship Id="rId4" Type="http://schemas.openxmlformats.org/officeDocument/2006/relationships/diagramQuickStyle" Target="../diagrams/quickStyle3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7.xml"/><Relationship Id="rId7" Type="http://schemas.openxmlformats.org/officeDocument/2006/relationships/chart" Target="../charts/chart31.xml"/><Relationship Id="rId2" Type="http://schemas.openxmlformats.org/officeDocument/2006/relationships/diagramData" Target="../diagrams/data3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7.xml"/><Relationship Id="rId5" Type="http://schemas.openxmlformats.org/officeDocument/2006/relationships/diagramColors" Target="../diagrams/colors37.xml"/><Relationship Id="rId4" Type="http://schemas.openxmlformats.org/officeDocument/2006/relationships/diagramQuickStyle" Target="../diagrams/quickStyle3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8.xml"/><Relationship Id="rId7" Type="http://schemas.openxmlformats.org/officeDocument/2006/relationships/chart" Target="../charts/chart32.xml"/><Relationship Id="rId2" Type="http://schemas.openxmlformats.org/officeDocument/2006/relationships/diagramData" Target="../diagrams/data38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38.xml"/><Relationship Id="rId5" Type="http://schemas.openxmlformats.org/officeDocument/2006/relationships/diagramColors" Target="../diagrams/colors38.xml"/><Relationship Id="rId4" Type="http://schemas.openxmlformats.org/officeDocument/2006/relationships/diagramQuickStyle" Target="../diagrams/quickStyle3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9.xml"/><Relationship Id="rId7" Type="http://schemas.openxmlformats.org/officeDocument/2006/relationships/chart" Target="../charts/chart33.xml"/><Relationship Id="rId2" Type="http://schemas.openxmlformats.org/officeDocument/2006/relationships/diagramData" Target="../diagrams/data3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9.xml"/><Relationship Id="rId5" Type="http://schemas.openxmlformats.org/officeDocument/2006/relationships/diagramColors" Target="../diagrams/colors39.xml"/><Relationship Id="rId4" Type="http://schemas.openxmlformats.org/officeDocument/2006/relationships/diagramQuickStyle" Target="../diagrams/quickStyle3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0.xml"/><Relationship Id="rId7" Type="http://schemas.openxmlformats.org/officeDocument/2006/relationships/chart" Target="../charts/chart34.xml"/><Relationship Id="rId2" Type="http://schemas.openxmlformats.org/officeDocument/2006/relationships/diagramData" Target="../diagrams/data4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0.xml"/><Relationship Id="rId5" Type="http://schemas.openxmlformats.org/officeDocument/2006/relationships/diagramColors" Target="../diagrams/colors40.xml"/><Relationship Id="rId4" Type="http://schemas.openxmlformats.org/officeDocument/2006/relationships/diagramQuickStyle" Target="../diagrams/quickStyle4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1.xml"/><Relationship Id="rId2" Type="http://schemas.openxmlformats.org/officeDocument/2006/relationships/diagramData" Target="../diagrams/data4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1.xml"/><Relationship Id="rId5" Type="http://schemas.openxmlformats.org/officeDocument/2006/relationships/diagramColors" Target="../diagrams/colors41.xml"/><Relationship Id="rId4" Type="http://schemas.openxmlformats.org/officeDocument/2006/relationships/diagramQuickStyle" Target="../diagrams/quickStyle4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3 CuadroTexto"/>
          <p:cNvSpPr txBox="1"/>
          <p:nvPr/>
        </p:nvSpPr>
        <p:spPr>
          <a:xfrm>
            <a:off x="2615610" y="458622"/>
            <a:ext cx="72088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AVANCE PLANES DE MEJORAMIENTO PROCESOS</a:t>
            </a:r>
            <a:endParaRPr lang="es-CO" sz="3600" b="1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7041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3 Diagrama"/>
          <p:cNvGraphicFramePr/>
          <p:nvPr>
            <p:extLst>
              <p:ext uri="{D42A27DB-BD31-4B8C-83A1-F6EECF244321}">
                <p14:modId xmlns:p14="http://schemas.microsoft.com/office/powerpoint/2010/main" val="1269810393"/>
              </p:ext>
            </p:extLst>
          </p:nvPr>
        </p:nvGraphicFramePr>
        <p:xfrm>
          <a:off x="968992" y="955343"/>
          <a:ext cx="10017456" cy="38896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80785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3 Diagrama"/>
          <p:cNvGraphicFramePr/>
          <p:nvPr>
            <p:extLst>
              <p:ext uri="{D42A27DB-BD31-4B8C-83A1-F6EECF244321}">
                <p14:modId xmlns:p14="http://schemas.microsoft.com/office/powerpoint/2010/main" val="312448148"/>
              </p:ext>
            </p:extLst>
          </p:nvPr>
        </p:nvGraphicFramePr>
        <p:xfrm>
          <a:off x="633665" y="406576"/>
          <a:ext cx="11137580" cy="773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ángulo 3"/>
          <p:cNvSpPr/>
          <p:nvPr/>
        </p:nvSpPr>
        <p:spPr>
          <a:xfrm>
            <a:off x="754912" y="1180214"/>
            <a:ext cx="10919637" cy="4561367"/>
          </a:xfrm>
          <a:prstGeom prst="rect">
            <a:avLst/>
          </a:prstGeom>
          <a:noFill/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3333750" y="3511550"/>
            <a:ext cx="107950" cy="698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041153"/>
              </p:ext>
            </p:extLst>
          </p:nvPr>
        </p:nvGraphicFramePr>
        <p:xfrm>
          <a:off x="1215951" y="1644511"/>
          <a:ext cx="5588886" cy="3632771"/>
        </p:xfrm>
        <a:graphic>
          <a:graphicData uri="http://schemas.openxmlformats.org/drawingml/2006/table">
            <a:tbl>
              <a:tblPr/>
              <a:tblGrid>
                <a:gridCol w="4130092"/>
                <a:gridCol w="1458794"/>
              </a:tblGrid>
              <a:tr h="40364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Áreas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800" b="1" i="0" u="none" strike="noStrike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N° Planes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</a:tr>
              <a:tr h="416255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Dirección General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1</a:t>
                      </a:r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</a:tr>
              <a:tr h="403641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Subdirección Administrativa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18</a:t>
                      </a:r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403641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Subdirección de Finanzas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8</a:t>
                      </a:r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794669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Subdirección Servicios Ambulatorios y de Apoyo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</a:tr>
              <a:tr h="794669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Subdirección Docencia e Investigación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416255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Total Planes de Mejoramiento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29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89215763"/>
              </p:ext>
            </p:extLst>
          </p:nvPr>
        </p:nvGraphicFramePr>
        <p:xfrm>
          <a:off x="7613244" y="1651312"/>
          <a:ext cx="3806123" cy="34629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3901762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3 Diagrama"/>
          <p:cNvGraphicFramePr/>
          <p:nvPr>
            <p:extLst>
              <p:ext uri="{D42A27DB-BD31-4B8C-83A1-F6EECF244321}">
                <p14:modId xmlns:p14="http://schemas.microsoft.com/office/powerpoint/2010/main" val="1749792394"/>
              </p:ext>
            </p:extLst>
          </p:nvPr>
        </p:nvGraphicFramePr>
        <p:xfrm>
          <a:off x="3091727" y="129645"/>
          <a:ext cx="6748309" cy="6482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Rectángulo 12"/>
          <p:cNvSpPr/>
          <p:nvPr/>
        </p:nvSpPr>
        <p:spPr>
          <a:xfrm>
            <a:off x="1214652" y="900752"/>
            <a:ext cx="9976512" cy="5363570"/>
          </a:xfrm>
          <a:prstGeom prst="rect">
            <a:avLst/>
          </a:prstGeom>
          <a:noFill/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6230613"/>
              </p:ext>
            </p:extLst>
          </p:nvPr>
        </p:nvGraphicFramePr>
        <p:xfrm>
          <a:off x="1669315" y="1095150"/>
          <a:ext cx="9324751" cy="4922873"/>
        </p:xfrm>
        <a:graphic>
          <a:graphicData uri="http://schemas.openxmlformats.org/drawingml/2006/table">
            <a:tbl>
              <a:tblPr/>
              <a:tblGrid>
                <a:gridCol w="903853"/>
                <a:gridCol w="2997780"/>
                <a:gridCol w="903853"/>
                <a:gridCol w="903853"/>
                <a:gridCol w="903853"/>
                <a:gridCol w="903853"/>
                <a:gridCol w="903853"/>
                <a:gridCol w="903853"/>
              </a:tblGrid>
              <a:tr h="279311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CO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No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CO" sz="1300" b="1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DEPENDENCIA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s-CO" sz="1300" b="1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Metas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es-CO" sz="1300" b="1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Avances en Porcentajes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</a:tr>
              <a:tr h="244398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Planeadas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Cumplidas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A </a:t>
                      </a:r>
                      <a:r>
                        <a:rPr lang="es-CO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dic/16</a:t>
                      </a:r>
                      <a:endParaRPr lang="es-CO" sz="1100" b="1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A mar/17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A </a:t>
                      </a:r>
                      <a:r>
                        <a:rPr lang="es-CO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jun/17</a:t>
                      </a:r>
                      <a:endParaRPr lang="es-CO" sz="1100" b="1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Ideal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314226">
                <a:tc gridSpan="8">
                  <a:txBody>
                    <a:bodyPr/>
                    <a:lstStyle/>
                    <a:p>
                      <a:pPr algn="ctr" rtl="0" fontAlgn="ctr"/>
                      <a:r>
                        <a:rPr lang="es-CO" sz="1500" b="1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DIRECCION GENERAL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</a:tr>
              <a:tr h="31422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/>
                        </a:rPr>
                        <a:t>1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5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Atención Usuario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3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2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 Narrow"/>
                        </a:rPr>
                        <a:t>66%</a:t>
                      </a:r>
                      <a:endParaRPr lang="es-CO" sz="1500" b="0" i="0" u="none" strike="noStrike" dirty="0">
                        <a:solidFill>
                          <a:srgbClr val="FF0000"/>
                        </a:solidFill>
                        <a:effectLst/>
                        <a:latin typeface="Arial Narrow"/>
                      </a:endParaRP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 Narrow"/>
                        </a:rPr>
                        <a:t>66%</a:t>
                      </a:r>
                      <a:endParaRPr lang="es-CO" sz="1500" b="0" i="0" u="none" strike="noStrike" dirty="0">
                        <a:solidFill>
                          <a:srgbClr val="FF0000"/>
                        </a:solidFill>
                        <a:effectLst/>
                        <a:latin typeface="Arial Narrow"/>
                      </a:endParaRP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 Narrow"/>
                        </a:rPr>
                        <a:t>66%</a:t>
                      </a:r>
                      <a:endParaRPr lang="es-CO" sz="1500" b="0" i="0" u="none" strike="noStrike" dirty="0">
                        <a:solidFill>
                          <a:srgbClr val="FF0000"/>
                        </a:solidFill>
                        <a:effectLst/>
                        <a:latin typeface="Arial Narrow"/>
                      </a:endParaRP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>
                          <a:solidFill>
                            <a:srgbClr val="FF0000"/>
                          </a:solidFill>
                          <a:effectLst/>
                          <a:latin typeface="Arial Narrow"/>
                        </a:rPr>
                        <a:t>100%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226">
                <a:tc gridSpan="8">
                  <a:txBody>
                    <a:bodyPr/>
                    <a:lstStyle/>
                    <a:p>
                      <a:pPr algn="ctr" rtl="0" fontAlgn="ctr"/>
                      <a:r>
                        <a:rPr lang="es-CO" sz="15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/>
                        </a:rPr>
                        <a:t>SUBDIRECCION ADMINISTRATIVA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</a:tr>
              <a:tr h="31422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/>
                        </a:rPr>
                        <a:t>1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5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Capacitación y Bienestar 2016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19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7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>
                          <a:solidFill>
                            <a:srgbClr val="FF0000"/>
                          </a:solidFill>
                          <a:effectLst/>
                          <a:latin typeface="Arial Narrow"/>
                        </a:rPr>
                        <a:t>36%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>
                          <a:solidFill>
                            <a:srgbClr val="FF0000"/>
                          </a:solidFill>
                          <a:effectLst/>
                          <a:latin typeface="Arial Narrow"/>
                        </a:rPr>
                        <a:t>59%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/>
                        </a:rPr>
                        <a:t>54%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>
                          <a:solidFill>
                            <a:srgbClr val="FF0000"/>
                          </a:solidFill>
                          <a:effectLst/>
                          <a:latin typeface="Arial Narrow"/>
                        </a:rPr>
                        <a:t>73%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22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/>
                        </a:rPr>
                        <a:t>2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5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SCI Talento Humano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13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12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>
                          <a:solidFill>
                            <a:srgbClr val="00B050"/>
                          </a:solidFill>
                          <a:effectLst/>
                          <a:latin typeface="Arial Narrow"/>
                        </a:rPr>
                        <a:t>22%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>
                          <a:solidFill>
                            <a:srgbClr val="FF0000"/>
                          </a:solidFill>
                          <a:effectLst/>
                          <a:latin typeface="Arial Narrow"/>
                        </a:rPr>
                        <a:t>88%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>
                          <a:solidFill>
                            <a:srgbClr val="FF0000"/>
                          </a:solidFill>
                          <a:effectLst/>
                          <a:latin typeface="Arial Narrow"/>
                        </a:rPr>
                        <a:t>88%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>
                          <a:solidFill>
                            <a:srgbClr val="FF0000"/>
                          </a:solidFill>
                          <a:effectLst/>
                          <a:latin typeface="Arial Narrow"/>
                        </a:rPr>
                        <a:t>100%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845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/>
                        </a:rPr>
                        <a:t>3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5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SCI Unidad Compras Licitaciones y Bienes Activos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5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4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>
                          <a:solidFill>
                            <a:srgbClr val="FF0000"/>
                          </a:solidFill>
                          <a:effectLst/>
                          <a:latin typeface="Arial Narrow"/>
                        </a:rPr>
                        <a:t>76%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>
                          <a:solidFill>
                            <a:srgbClr val="FF0000"/>
                          </a:solidFill>
                          <a:effectLst/>
                          <a:latin typeface="Arial Narrow"/>
                        </a:rPr>
                        <a:t>76%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>
                          <a:solidFill>
                            <a:srgbClr val="FF0000"/>
                          </a:solidFill>
                          <a:effectLst/>
                          <a:latin typeface="Arial Narrow"/>
                        </a:rPr>
                        <a:t>76%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>
                          <a:solidFill>
                            <a:srgbClr val="FF0000"/>
                          </a:solidFill>
                          <a:effectLst/>
                          <a:latin typeface="Arial Narrow"/>
                        </a:rPr>
                        <a:t>100%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22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/>
                        </a:rPr>
                        <a:t>4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5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Hotelería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14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13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>
                          <a:solidFill>
                            <a:srgbClr val="FF0000"/>
                          </a:solidFill>
                          <a:effectLst/>
                          <a:latin typeface="Arial Narrow"/>
                        </a:rPr>
                        <a:t>83%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>
                          <a:solidFill>
                            <a:srgbClr val="FF0000"/>
                          </a:solidFill>
                          <a:effectLst/>
                          <a:latin typeface="Arial Narrow"/>
                        </a:rPr>
                        <a:t>83%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>
                          <a:solidFill>
                            <a:srgbClr val="FF0000"/>
                          </a:solidFill>
                          <a:effectLst/>
                          <a:latin typeface="Arial Narrow"/>
                        </a:rPr>
                        <a:t>83%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>
                          <a:solidFill>
                            <a:srgbClr val="FF0000"/>
                          </a:solidFill>
                          <a:effectLst/>
                          <a:latin typeface="Arial Narrow"/>
                        </a:rPr>
                        <a:t>100%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22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/>
                        </a:rPr>
                        <a:t>5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5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Control de Ingreso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25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6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>
                          <a:solidFill>
                            <a:srgbClr val="FF0000"/>
                          </a:solidFill>
                          <a:effectLst/>
                          <a:latin typeface="Arial Narrow"/>
                        </a:rPr>
                        <a:t>75%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>
                          <a:solidFill>
                            <a:srgbClr val="FF0000"/>
                          </a:solidFill>
                          <a:effectLst/>
                          <a:latin typeface="Arial Narrow"/>
                        </a:rPr>
                        <a:t>12%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>
                          <a:solidFill>
                            <a:srgbClr val="FF0000"/>
                          </a:solidFill>
                          <a:effectLst/>
                          <a:latin typeface="Arial Narrow"/>
                        </a:rPr>
                        <a:t>13%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>
                          <a:solidFill>
                            <a:srgbClr val="FF0000"/>
                          </a:solidFill>
                          <a:effectLst/>
                          <a:latin typeface="Arial Narrow"/>
                        </a:rPr>
                        <a:t>100%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22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/>
                        </a:rPr>
                        <a:t>6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5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Imprenta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9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9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>
                          <a:solidFill>
                            <a:srgbClr val="00B050"/>
                          </a:solidFill>
                          <a:effectLst/>
                          <a:latin typeface="Arial Narrow"/>
                        </a:rPr>
                        <a:t>82%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>
                          <a:solidFill>
                            <a:srgbClr val="FF0000"/>
                          </a:solidFill>
                          <a:effectLst/>
                          <a:latin typeface="Arial Narrow"/>
                        </a:rPr>
                        <a:t>82%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>
                          <a:solidFill>
                            <a:srgbClr val="00B050"/>
                          </a:solidFill>
                          <a:effectLst/>
                          <a:latin typeface="Arial Narrow"/>
                        </a:rPr>
                        <a:t>100%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>
                          <a:solidFill>
                            <a:srgbClr val="00B050"/>
                          </a:solidFill>
                          <a:effectLst/>
                          <a:latin typeface="Arial Narrow"/>
                        </a:rPr>
                        <a:t>100%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22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/>
                        </a:rPr>
                        <a:t>7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5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Lavandería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18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12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>
                          <a:solidFill>
                            <a:srgbClr val="00B050"/>
                          </a:solidFill>
                          <a:effectLst/>
                          <a:latin typeface="Arial Narrow"/>
                        </a:rPr>
                        <a:t>32%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>
                          <a:solidFill>
                            <a:srgbClr val="FF0000"/>
                          </a:solidFill>
                          <a:effectLst/>
                          <a:latin typeface="Arial Narrow"/>
                        </a:rPr>
                        <a:t>52%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>
                          <a:solidFill>
                            <a:srgbClr val="FF0000"/>
                          </a:solidFill>
                          <a:effectLst/>
                          <a:latin typeface="Arial Narrow"/>
                        </a:rPr>
                        <a:t>66%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>
                          <a:solidFill>
                            <a:srgbClr val="FF0000"/>
                          </a:solidFill>
                          <a:effectLst/>
                          <a:latin typeface="Arial Narrow"/>
                        </a:rPr>
                        <a:t>100%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22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/>
                        </a:rPr>
                        <a:t>8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5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Equipo Médico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19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7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>
                          <a:solidFill>
                            <a:srgbClr val="FF0000"/>
                          </a:solidFill>
                          <a:effectLst/>
                          <a:latin typeface="Arial Narrow"/>
                        </a:rPr>
                        <a:t>24%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>
                          <a:solidFill>
                            <a:srgbClr val="FF0000"/>
                          </a:solidFill>
                          <a:effectLst/>
                          <a:latin typeface="Arial Narrow"/>
                        </a:rPr>
                        <a:t>24%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>
                          <a:solidFill>
                            <a:srgbClr val="FF0000"/>
                          </a:solidFill>
                          <a:effectLst/>
                          <a:latin typeface="Arial Narrow"/>
                        </a:rPr>
                        <a:t>24%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/>
                        </a:rPr>
                        <a:t>100%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22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/>
                        </a:rPr>
                        <a:t>9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5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Equipo Industrial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19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19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>
                          <a:solidFill>
                            <a:srgbClr val="FF0000"/>
                          </a:solidFill>
                          <a:effectLst/>
                          <a:latin typeface="Arial Narrow"/>
                        </a:rPr>
                        <a:t>95%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>
                          <a:solidFill>
                            <a:srgbClr val="FF0000"/>
                          </a:solidFill>
                          <a:effectLst/>
                          <a:latin typeface="Arial Narrow"/>
                        </a:rPr>
                        <a:t>95%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>
                          <a:solidFill>
                            <a:srgbClr val="00B050"/>
                          </a:solidFill>
                          <a:effectLst/>
                          <a:latin typeface="Arial Narrow"/>
                        </a:rPr>
                        <a:t>100%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>
                          <a:solidFill>
                            <a:srgbClr val="00B050"/>
                          </a:solidFill>
                          <a:effectLst/>
                          <a:latin typeface="Arial Narrow"/>
                        </a:rPr>
                        <a:t>100%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22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/>
                        </a:rPr>
                        <a:t>10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/>
                        </a:rPr>
                        <a:t>Contrato 027.15 Dotaciones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/>
                        </a:rPr>
                        <a:t>12</a:t>
                      </a:r>
                      <a:endParaRPr lang="es-CO" sz="1500" b="0" i="0" u="none" strike="noStrike" dirty="0">
                        <a:solidFill>
                          <a:schemeClr val="tx1"/>
                        </a:solidFill>
                        <a:effectLst/>
                        <a:latin typeface="Arial Narrow"/>
                      </a:endParaRP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/>
                        </a:rPr>
                        <a:t>11</a:t>
                      </a:r>
                      <a:endParaRPr lang="es-CO" sz="1500" b="0" i="0" u="none" strike="noStrike" dirty="0">
                        <a:solidFill>
                          <a:schemeClr val="tx1"/>
                        </a:solidFill>
                        <a:effectLst/>
                        <a:latin typeface="Arial Narrow"/>
                      </a:endParaRP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/>
                        </a:rPr>
                        <a:t>56%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 Narrow"/>
                        </a:rPr>
                        <a:t>92%</a:t>
                      </a:r>
                      <a:endParaRPr lang="es-CO" sz="1500" b="0" i="0" u="none" strike="noStrike" dirty="0">
                        <a:solidFill>
                          <a:srgbClr val="FF0000"/>
                        </a:solidFill>
                        <a:effectLst/>
                        <a:latin typeface="Arial Narrow"/>
                      </a:endParaRP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 Narrow"/>
                        </a:rPr>
                        <a:t>92%</a:t>
                      </a:r>
                      <a:endParaRPr lang="es-CO" sz="1500" b="0" i="0" u="none" strike="noStrike" dirty="0">
                        <a:solidFill>
                          <a:srgbClr val="FF0000"/>
                        </a:solidFill>
                        <a:effectLst/>
                        <a:latin typeface="Arial Narrow"/>
                      </a:endParaRP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/>
                        </a:rPr>
                        <a:t>100%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1014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3 Diagrama"/>
          <p:cNvGraphicFramePr/>
          <p:nvPr>
            <p:extLst>
              <p:ext uri="{D42A27DB-BD31-4B8C-83A1-F6EECF244321}">
                <p14:modId xmlns:p14="http://schemas.microsoft.com/office/powerpoint/2010/main" val="3333407167"/>
              </p:ext>
            </p:extLst>
          </p:nvPr>
        </p:nvGraphicFramePr>
        <p:xfrm>
          <a:off x="3091727" y="129645"/>
          <a:ext cx="6748309" cy="6482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Rectángulo 12"/>
          <p:cNvSpPr/>
          <p:nvPr/>
        </p:nvSpPr>
        <p:spPr>
          <a:xfrm>
            <a:off x="1214652" y="900752"/>
            <a:ext cx="9976512" cy="5363570"/>
          </a:xfrm>
          <a:prstGeom prst="rect">
            <a:avLst/>
          </a:prstGeom>
          <a:noFill/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6906949"/>
              </p:ext>
            </p:extLst>
          </p:nvPr>
        </p:nvGraphicFramePr>
        <p:xfrm>
          <a:off x="1746912" y="1064523"/>
          <a:ext cx="9007521" cy="4259886"/>
        </p:xfrm>
        <a:graphic>
          <a:graphicData uri="http://schemas.openxmlformats.org/drawingml/2006/table">
            <a:tbl>
              <a:tblPr/>
              <a:tblGrid>
                <a:gridCol w="873104"/>
                <a:gridCol w="2895793"/>
                <a:gridCol w="873104"/>
                <a:gridCol w="873104"/>
                <a:gridCol w="873104"/>
                <a:gridCol w="873104"/>
                <a:gridCol w="873104"/>
                <a:gridCol w="873104"/>
              </a:tblGrid>
              <a:tr h="263139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No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DEPENDENCIA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Metas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Avances en Porcentajes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3024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Planeadas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Cumplidas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A Dic/16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A mar/17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A </a:t>
                      </a:r>
                      <a:r>
                        <a:rPr lang="es-E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jun/17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Ideal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296031">
                <a:tc gridSpan="8">
                  <a:txBody>
                    <a:bodyPr/>
                    <a:lstStyle/>
                    <a:p>
                      <a:pPr algn="ctr" rtl="0" fontAlgn="ctr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SUBDIRECCION ADMINISTRATIVA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9603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/>
                        </a:rPr>
                        <a:t>11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E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/>
                        </a:rPr>
                        <a:t>Contrato 114.15 Reciclable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7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5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/>
                        </a:rPr>
                        <a:t>12%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>
                          <a:solidFill>
                            <a:srgbClr val="00B050"/>
                          </a:solidFill>
                          <a:effectLst/>
                          <a:latin typeface="Arial Narrow"/>
                        </a:rPr>
                        <a:t>15%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 Narrow"/>
                        </a:rPr>
                        <a:t>71%</a:t>
                      </a:r>
                      <a:endParaRPr lang="es-ES" sz="1600" b="0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Arial Narrow"/>
                      </a:endParaRP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 Narrow"/>
                        </a:rPr>
                        <a:t>71%</a:t>
                      </a:r>
                      <a:endParaRPr lang="es-ES" sz="1600" b="0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Arial Narrow"/>
                      </a:endParaRP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373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/>
                        </a:rPr>
                        <a:t>12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Selección y Contratación de Personal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7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4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>
                          <a:solidFill>
                            <a:srgbClr val="00B05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>
                          <a:solidFill>
                            <a:srgbClr val="00B050"/>
                          </a:solidFill>
                          <a:effectLst/>
                          <a:latin typeface="Arial Narrow"/>
                        </a:rPr>
                        <a:t>50%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>
                          <a:solidFill>
                            <a:srgbClr val="00B050"/>
                          </a:solidFill>
                          <a:effectLst/>
                          <a:latin typeface="Arial Narrow"/>
                        </a:rPr>
                        <a:t>50%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>
                          <a:solidFill>
                            <a:srgbClr val="00B050"/>
                          </a:solidFill>
                          <a:effectLst/>
                          <a:latin typeface="Arial Narrow"/>
                        </a:rPr>
                        <a:t>50%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5673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/>
                        </a:rPr>
                        <a:t>13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Bioestadistica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12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6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>
                          <a:solidFill>
                            <a:srgbClr val="00B050"/>
                          </a:solidFill>
                          <a:effectLst/>
                          <a:latin typeface="Arial Narrow"/>
                        </a:rPr>
                        <a:t>16%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>
                          <a:solidFill>
                            <a:srgbClr val="FF0000"/>
                          </a:solidFill>
                          <a:effectLst/>
                          <a:latin typeface="Arial Narrow"/>
                        </a:rPr>
                        <a:t>35%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>
                          <a:solidFill>
                            <a:srgbClr val="FF0000"/>
                          </a:solidFill>
                          <a:effectLst/>
                          <a:latin typeface="Arial Narrow"/>
                        </a:rPr>
                        <a:t>35%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>
                          <a:solidFill>
                            <a:srgbClr val="FF0000"/>
                          </a:solidFill>
                          <a:effectLst/>
                          <a:latin typeface="Arial Narrow"/>
                        </a:rPr>
                        <a:t>100%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9528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/>
                        </a:rPr>
                        <a:t>14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Planeación y Selección 2016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10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0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>
                          <a:solidFill>
                            <a:srgbClr val="00B050"/>
                          </a:solidFill>
                          <a:effectLst/>
                          <a:latin typeface="Arial Narrow"/>
                        </a:rPr>
                        <a:t>0%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>
                          <a:solidFill>
                            <a:srgbClr val="00B050"/>
                          </a:solidFill>
                          <a:effectLst/>
                          <a:latin typeface="Arial Narrow"/>
                        </a:rPr>
                        <a:t>0%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>
                          <a:solidFill>
                            <a:srgbClr val="00B050"/>
                          </a:solidFill>
                          <a:effectLst/>
                          <a:latin typeface="Arial Narrow"/>
                        </a:rPr>
                        <a:t>0%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56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/>
                        </a:rPr>
                        <a:t>15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Ejecución y Liquidación 2016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22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20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>
                          <a:solidFill>
                            <a:srgbClr val="FF0000"/>
                          </a:solidFill>
                          <a:effectLst/>
                          <a:latin typeface="Arial Narrow"/>
                        </a:rPr>
                        <a:t>46%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>
                          <a:solidFill>
                            <a:srgbClr val="FF0000"/>
                          </a:solidFill>
                          <a:effectLst/>
                          <a:latin typeface="Arial Narrow"/>
                        </a:rPr>
                        <a:t>74%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>
                          <a:solidFill>
                            <a:srgbClr val="FF0000"/>
                          </a:solidFill>
                          <a:effectLst/>
                          <a:latin typeface="Arial Narrow"/>
                        </a:rPr>
                        <a:t>74%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>
                          <a:solidFill>
                            <a:srgbClr val="FF0000"/>
                          </a:solidFill>
                          <a:effectLst/>
                          <a:latin typeface="Arial Narrow"/>
                        </a:rPr>
                        <a:t>100%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085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/>
                        </a:rPr>
                        <a:t>16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Exámenes </a:t>
                      </a:r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Extrahospitalarios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6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1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>
                          <a:solidFill>
                            <a:srgbClr val="FF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>
                          <a:solidFill>
                            <a:srgbClr val="FF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>
                          <a:solidFill>
                            <a:srgbClr val="00B050"/>
                          </a:solidFill>
                          <a:effectLst/>
                          <a:latin typeface="Arial Narrow"/>
                        </a:rPr>
                        <a:t>18%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>
                          <a:solidFill>
                            <a:srgbClr val="00B050"/>
                          </a:solidFill>
                          <a:effectLst/>
                          <a:latin typeface="Arial Narrow"/>
                        </a:rPr>
                        <a:t>18%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81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/>
                        </a:rPr>
                        <a:t>17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SCI Subdirección Administrativa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7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0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/>
                        </a:rPr>
                        <a:t>PLAN SIN SUSCRIBIR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6181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/>
                        </a:rPr>
                        <a:t>18</a:t>
                      </a:r>
                      <a:endParaRPr lang="es-ES" sz="1600" b="0" i="0" u="none" strike="noStrike" dirty="0">
                        <a:solidFill>
                          <a:schemeClr val="tx1"/>
                        </a:solidFill>
                        <a:effectLst/>
                        <a:latin typeface="Arial Narrow"/>
                      </a:endParaRP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ES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/>
                        </a:rPr>
                        <a:t>Seguridad</a:t>
                      </a:r>
                      <a:r>
                        <a:rPr lang="es-ES" sz="16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 Narrow"/>
                        </a:rPr>
                        <a:t> y Salud en el Trabajo</a:t>
                      </a:r>
                      <a:endParaRPr lang="es-ES" sz="1600" b="0" i="0" u="none" strike="noStrike" dirty="0">
                        <a:solidFill>
                          <a:schemeClr val="tx1"/>
                        </a:solidFill>
                        <a:effectLst/>
                        <a:latin typeface="Arial Narrow"/>
                      </a:endParaRP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19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0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/>
                        </a:rPr>
                        <a:t>SUSCRITO 09 DE AGOSTO/17</a:t>
                      </a:r>
                      <a:r>
                        <a:rPr lang="es-ES" sz="16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 Narrow"/>
                        </a:rPr>
                        <a:t> </a:t>
                      </a:r>
                      <a:endParaRPr lang="es-ES" sz="1600" b="0" i="0" u="none" strike="noStrike" dirty="0">
                        <a:solidFill>
                          <a:schemeClr val="tx1"/>
                        </a:solidFill>
                        <a:effectLst/>
                        <a:latin typeface="Arial Narrow"/>
                      </a:endParaRP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</a:tr>
              <a:tr h="36181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/>
                        </a:rPr>
                        <a:t>19</a:t>
                      </a:r>
                      <a:endParaRPr lang="es-ES" sz="1600" b="0" i="0" u="none" strike="noStrike" dirty="0">
                        <a:solidFill>
                          <a:schemeClr val="tx1"/>
                        </a:solidFill>
                        <a:effectLst/>
                        <a:latin typeface="Arial Narrow"/>
                      </a:endParaRP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Área Almacenes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-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.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 Narrow"/>
                        </a:rPr>
                        <a:t>PLAN SIN SUSCRIBIR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0233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3 Diagrama"/>
          <p:cNvGraphicFramePr/>
          <p:nvPr>
            <p:extLst>
              <p:ext uri="{D42A27DB-BD31-4B8C-83A1-F6EECF244321}">
                <p14:modId xmlns:p14="http://schemas.microsoft.com/office/powerpoint/2010/main" val="3333407167"/>
              </p:ext>
            </p:extLst>
          </p:nvPr>
        </p:nvGraphicFramePr>
        <p:xfrm>
          <a:off x="3091727" y="129645"/>
          <a:ext cx="6748309" cy="6482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Rectángulo 12"/>
          <p:cNvSpPr/>
          <p:nvPr/>
        </p:nvSpPr>
        <p:spPr>
          <a:xfrm>
            <a:off x="1214652" y="900752"/>
            <a:ext cx="9976512" cy="5363570"/>
          </a:xfrm>
          <a:prstGeom prst="rect">
            <a:avLst/>
          </a:prstGeom>
          <a:noFill/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7594350"/>
              </p:ext>
            </p:extLst>
          </p:nvPr>
        </p:nvGraphicFramePr>
        <p:xfrm>
          <a:off x="1815157" y="1160061"/>
          <a:ext cx="8911982" cy="4973945"/>
        </p:xfrm>
        <a:graphic>
          <a:graphicData uri="http://schemas.openxmlformats.org/drawingml/2006/table">
            <a:tbl>
              <a:tblPr/>
              <a:tblGrid>
                <a:gridCol w="863843"/>
                <a:gridCol w="2865081"/>
                <a:gridCol w="863843"/>
                <a:gridCol w="863843"/>
                <a:gridCol w="863843"/>
                <a:gridCol w="863843"/>
                <a:gridCol w="863843"/>
                <a:gridCol w="863843"/>
              </a:tblGrid>
              <a:tr h="277569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DEPENDENCIA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Metas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Avances en Porcentajes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42873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Planeadas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Cumplidas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A </a:t>
                      </a:r>
                      <a:r>
                        <a:rPr lang="es-E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dic/16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A mar/17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A </a:t>
                      </a:r>
                      <a:r>
                        <a:rPr lang="es-E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jun/17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Ideal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312264">
                <a:tc gridSpan="8">
                  <a:txBody>
                    <a:bodyPr/>
                    <a:lstStyle/>
                    <a:p>
                      <a:pPr algn="ctr" rtl="0" fontAlgn="ctr"/>
                      <a:r>
                        <a:rPr lang="es-ES" sz="1600" b="1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SUBDIRECCION DE FINANZAS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462614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/>
                        </a:rPr>
                        <a:t>1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SCIC</a:t>
                      </a:r>
                      <a:r>
                        <a:rPr lang="es-CO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 2016 (</a:t>
                      </a:r>
                      <a:r>
                        <a:rPr lang="es-CO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Subdirecciones Ambulatoria, Administrativa y Finanzas, Oficina Jurídica)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7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0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 dirty="0">
                          <a:solidFill>
                            <a:srgbClr val="00B05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/>
                        </a:rPr>
                        <a:t>0%</a:t>
                      </a: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 Narrow"/>
                        </a:rPr>
                        <a:t>2%</a:t>
                      </a:r>
                      <a:endParaRPr lang="es-CO" sz="1500" b="0" i="0" u="none" strike="noStrike" dirty="0">
                        <a:solidFill>
                          <a:srgbClr val="FF0000"/>
                        </a:solidFill>
                        <a:effectLst/>
                        <a:latin typeface="Arial Narrow"/>
                      </a:endParaRPr>
                    </a:p>
                  </a:txBody>
                  <a:tcPr marL="8874" marR="8874" marT="8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2614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/>
                        </a:rPr>
                        <a:t>2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Contabilidad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4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3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>
                          <a:solidFill>
                            <a:srgbClr val="FF0000"/>
                          </a:solidFill>
                          <a:effectLst/>
                          <a:latin typeface="Arial Narrow"/>
                        </a:rPr>
                        <a:t>0%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>
                          <a:solidFill>
                            <a:srgbClr val="FF0000"/>
                          </a:solidFill>
                          <a:effectLst/>
                          <a:latin typeface="Arial Narrow"/>
                        </a:rPr>
                        <a:t>35%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/>
                        </a:rPr>
                        <a:t>64%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>
                          <a:solidFill>
                            <a:srgbClr val="FF0000"/>
                          </a:solidFill>
                          <a:effectLst/>
                          <a:latin typeface="Arial Narrow"/>
                        </a:rPr>
                        <a:t>100%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2614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/>
                        </a:rPr>
                        <a:t>3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Costos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12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2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>
                          <a:solidFill>
                            <a:srgbClr val="00B050"/>
                          </a:solidFill>
                          <a:effectLst/>
                          <a:latin typeface="Arial Narrow"/>
                        </a:rPr>
                        <a:t>0%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>
                          <a:solidFill>
                            <a:srgbClr val="00B050"/>
                          </a:solidFill>
                          <a:effectLst/>
                          <a:latin typeface="Arial Narrow"/>
                        </a:rPr>
                        <a:t>5%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/>
                        </a:rPr>
                        <a:t>2%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/>
                        </a:rPr>
                        <a:t>5%</a:t>
                      </a:r>
                    </a:p>
                  </a:txBody>
                  <a:tcPr marL="9508" marR="9508" marT="95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2614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Seguimiento Presupuestal/16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 dirty="0">
                          <a:solidFill>
                            <a:srgbClr val="00B05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 dirty="0">
                          <a:solidFill>
                            <a:srgbClr val="00B050"/>
                          </a:solidFill>
                          <a:effectLst/>
                          <a:latin typeface="Arial Narrow"/>
                        </a:rPr>
                        <a:t>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 dirty="0">
                          <a:solidFill>
                            <a:srgbClr val="00B050"/>
                          </a:solidFill>
                          <a:effectLst/>
                          <a:latin typeface="Arial Narrow"/>
                        </a:rPr>
                        <a:t>13%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 dirty="0">
                          <a:solidFill>
                            <a:srgbClr val="00B050"/>
                          </a:solidFill>
                          <a:effectLst/>
                          <a:latin typeface="Arial Narrow"/>
                        </a:rPr>
                        <a:t>13%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696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Facturación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 dirty="0">
                          <a:solidFill>
                            <a:srgbClr val="00B05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 dirty="0">
                          <a:solidFill>
                            <a:srgbClr val="00B05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 dirty="0">
                          <a:solidFill>
                            <a:srgbClr val="00B050"/>
                          </a:solidFill>
                          <a:effectLst/>
                          <a:latin typeface="Arial Narrow"/>
                        </a:rPr>
                        <a:t> </a:t>
                      </a:r>
                      <a:r>
                        <a:rPr lang="es-ES" sz="16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 Narrow"/>
                        </a:rPr>
                        <a:t>0%</a:t>
                      </a:r>
                      <a:endParaRPr lang="es-ES" sz="1600" b="0" i="0" u="none" strike="noStrike" dirty="0">
                        <a:solidFill>
                          <a:srgbClr val="00B05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 Narrow"/>
                        </a:rPr>
                        <a:t>0%</a:t>
                      </a:r>
                      <a:r>
                        <a:rPr lang="es-ES" sz="1600" b="0" i="0" u="none" strike="noStrike" dirty="0">
                          <a:solidFill>
                            <a:srgbClr val="00B05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264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Cartera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>
                          <a:solidFill>
                            <a:srgbClr val="00B05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>
                          <a:solidFill>
                            <a:srgbClr val="00B050"/>
                          </a:solidFill>
                          <a:effectLst/>
                          <a:latin typeface="Arial Narrow"/>
                        </a:rPr>
                        <a:t>23%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/>
                        </a:rPr>
                        <a:t>55%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>
                          <a:solidFill>
                            <a:srgbClr val="FF0000"/>
                          </a:solidFill>
                          <a:effectLst/>
                          <a:latin typeface="Arial Narrow"/>
                        </a:rPr>
                        <a:t>100%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5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Tesoreria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>
                          <a:solidFill>
                            <a:srgbClr val="00B050"/>
                          </a:solidFill>
                          <a:effectLst/>
                          <a:latin typeface="Arial Narrow"/>
                        </a:rPr>
                        <a:t>24%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>
                          <a:solidFill>
                            <a:srgbClr val="00B050"/>
                          </a:solidFill>
                          <a:effectLst/>
                          <a:latin typeface="Arial Narrow"/>
                        </a:rPr>
                        <a:t>24%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>
                          <a:solidFill>
                            <a:srgbClr val="FF0000"/>
                          </a:solidFill>
                          <a:effectLst/>
                          <a:latin typeface="Arial Narrow"/>
                        </a:rPr>
                        <a:t>21%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>
                          <a:solidFill>
                            <a:srgbClr val="FF0000"/>
                          </a:solidFill>
                          <a:effectLst/>
                          <a:latin typeface="Arial Narrow"/>
                        </a:rPr>
                        <a:t>36%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264">
                <a:tc gridSpan="8">
                  <a:txBody>
                    <a:bodyPr/>
                    <a:lstStyle/>
                    <a:p>
                      <a:pPr algn="ctr" rtl="0" fontAlgn="ctr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SUBDIRECCION DOCENCIA E INVESTIGACION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7009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Educación</a:t>
                      </a:r>
                      <a:r>
                        <a:rPr lang="es-ES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 Médica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>
                          <a:solidFill>
                            <a:srgbClr val="00B050"/>
                          </a:solidFill>
                          <a:effectLst/>
                          <a:latin typeface="Arial Narrow"/>
                        </a:rPr>
                        <a:t>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>
                          <a:solidFill>
                            <a:srgbClr val="00B050"/>
                          </a:solidFill>
                          <a:effectLst/>
                          <a:latin typeface="Arial Narrow"/>
                        </a:rPr>
                        <a:t>76%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>
                          <a:solidFill>
                            <a:srgbClr val="FF0000"/>
                          </a:solidFill>
                          <a:effectLst/>
                          <a:latin typeface="Arial Narrow"/>
                        </a:rPr>
                        <a:t>76%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>
                          <a:solidFill>
                            <a:srgbClr val="FF0000"/>
                          </a:solidFill>
                          <a:effectLst/>
                          <a:latin typeface="Arial Narrow"/>
                        </a:rPr>
                        <a:t>100%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264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Unidad </a:t>
                      </a:r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Investigación Científica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>
                          <a:solidFill>
                            <a:srgbClr val="00B05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>
                          <a:solidFill>
                            <a:srgbClr val="00B050"/>
                          </a:solidFill>
                          <a:effectLst/>
                          <a:latin typeface="Arial Narrow"/>
                        </a:rPr>
                        <a:t>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/>
                        </a:rPr>
                        <a:t>14%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/>
                        </a:rPr>
                        <a:t>26%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0233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3 Diagrama"/>
          <p:cNvGraphicFramePr/>
          <p:nvPr>
            <p:extLst>
              <p:ext uri="{D42A27DB-BD31-4B8C-83A1-F6EECF244321}">
                <p14:modId xmlns:p14="http://schemas.microsoft.com/office/powerpoint/2010/main" val="3063871230"/>
              </p:ext>
            </p:extLst>
          </p:nvPr>
        </p:nvGraphicFramePr>
        <p:xfrm>
          <a:off x="1335551" y="1279897"/>
          <a:ext cx="9219656" cy="31309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52685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3 Diagrama"/>
          <p:cNvGraphicFramePr/>
          <p:nvPr>
            <p:extLst>
              <p:ext uri="{D42A27DB-BD31-4B8C-83A1-F6EECF244321}">
                <p14:modId xmlns:p14="http://schemas.microsoft.com/office/powerpoint/2010/main" val="390936208"/>
              </p:ext>
            </p:extLst>
          </p:nvPr>
        </p:nvGraphicFramePr>
        <p:xfrm>
          <a:off x="633665" y="406576"/>
          <a:ext cx="11137580" cy="773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ángulo 3"/>
          <p:cNvSpPr/>
          <p:nvPr/>
        </p:nvSpPr>
        <p:spPr>
          <a:xfrm>
            <a:off x="754912" y="1180214"/>
            <a:ext cx="10919637" cy="4561367"/>
          </a:xfrm>
          <a:prstGeom prst="rect">
            <a:avLst/>
          </a:prstGeom>
          <a:noFill/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6" name="4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2071896"/>
              </p:ext>
            </p:extLst>
          </p:nvPr>
        </p:nvGraphicFramePr>
        <p:xfrm>
          <a:off x="1233377" y="1499191"/>
          <a:ext cx="10015870" cy="38277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623567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3 Diagrama"/>
          <p:cNvGraphicFramePr/>
          <p:nvPr>
            <p:extLst>
              <p:ext uri="{D42A27DB-BD31-4B8C-83A1-F6EECF244321}">
                <p14:modId xmlns:p14="http://schemas.microsoft.com/office/powerpoint/2010/main" val="2501722841"/>
              </p:ext>
            </p:extLst>
          </p:nvPr>
        </p:nvGraphicFramePr>
        <p:xfrm>
          <a:off x="2884714" y="167842"/>
          <a:ext cx="5954486" cy="6159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4314905"/>
              </p:ext>
            </p:extLst>
          </p:nvPr>
        </p:nvGraphicFramePr>
        <p:xfrm>
          <a:off x="251519" y="908720"/>
          <a:ext cx="3017609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31298"/>
                <a:gridCol w="1686311"/>
              </a:tblGrid>
              <a:tr h="216024">
                <a:tc gridSpan="2"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FECHAS DEL 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PLAN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Suscripción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22-mar-16</a:t>
                      </a:r>
                      <a:endParaRPr lang="es-ES" sz="1600" u="none" strike="noStrike" kern="1200" dirty="0" smtClean="0">
                        <a:solidFill>
                          <a:schemeClr val="dk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Terminación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31-dic-16</a:t>
                      </a:r>
                      <a:endParaRPr lang="es-ES" sz="1600" u="none" strike="noStrike" kern="1200" dirty="0" smtClean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1810708"/>
              </p:ext>
            </p:extLst>
          </p:nvPr>
        </p:nvGraphicFramePr>
        <p:xfrm>
          <a:off x="3853543" y="963149"/>
          <a:ext cx="4234543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56212"/>
                <a:gridCol w="2778331"/>
              </a:tblGrid>
              <a:tr h="216024">
                <a:tc gridSpan="2"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RESPONSABLES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ACTUALES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Área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kern="1200" dirty="0" smtClean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TC. Luz  Stella Navas </a:t>
                      </a: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kern="1200" dirty="0" smtClean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O. Planeación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JOA. </a:t>
                      </a:r>
                      <a:r>
                        <a:rPr lang="es-CO" sz="1600" kern="1200" dirty="0" smtClean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Luisa  Palacios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1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3190282"/>
              </p:ext>
            </p:extLst>
          </p:nvPr>
        </p:nvGraphicFramePr>
        <p:xfrm>
          <a:off x="8723513" y="952263"/>
          <a:ext cx="3109257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20952"/>
                <a:gridCol w="1388305"/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RESULTADO A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30-jun-17</a:t>
                      </a:r>
                      <a:endParaRPr lang="es-CO" sz="1600" b="1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Cumplimiento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66%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Avance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66%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1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1838221"/>
              </p:ext>
            </p:extLst>
          </p:nvPr>
        </p:nvGraphicFramePr>
        <p:xfrm>
          <a:off x="8067831" y="2134901"/>
          <a:ext cx="3906454" cy="327529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906454"/>
              </a:tblGrid>
              <a:tr h="40959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kern="12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OBSERVACIONES DEL TRIMESTRE</a:t>
                      </a:r>
                      <a:endParaRPr lang="es-CO" sz="16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865704">
                <a:tc>
                  <a:txBody>
                    <a:bodyPr/>
                    <a:lstStyle/>
                    <a:p>
                      <a:pPr algn="just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 través de correo electrónico del 10 de julio/17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el Área informa que la </a:t>
                      </a:r>
                      <a:r>
                        <a:rPr lang="es-CO" sz="1600" kern="1200" dirty="0" smtClean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Oficina Asesora de Planeación y el Grupo Gestión de Calidad definieron realizar la derogación de la Resolución 825 del 2006</a:t>
                      </a:r>
                      <a:r>
                        <a:rPr lang="es-CO" sz="1600" kern="1200" baseline="0" dirty="0" smtClean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s-CO" sz="1600" kern="1200" dirty="0" smtClean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y actualizar el procedimiento para evitar duplicidad. Trámite que se hará con el apoyo de la Oficina Jurídica para la derogación.</a:t>
                      </a:r>
                      <a:endParaRPr lang="es-CO" sz="1600" kern="1200" dirty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1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8491528"/>
              </p:ext>
            </p:extLst>
          </p:nvPr>
        </p:nvGraphicFramePr>
        <p:xfrm>
          <a:off x="8044543" y="5508172"/>
          <a:ext cx="3907971" cy="71195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07971"/>
              </a:tblGrid>
              <a:tr h="376673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ESTADO DEL PLAN</a:t>
                      </a:r>
                      <a:endParaRPr lang="es-CO" sz="16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22403">
                <a:tc>
                  <a:txBody>
                    <a:bodyPr/>
                    <a:lstStyle/>
                    <a:p>
                      <a:pPr algn="ctr"/>
                      <a:r>
                        <a:rPr lang="es-CO" sz="1600" b="1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VENCIDO</a:t>
                      </a:r>
                      <a:endParaRPr lang="es-CO" sz="16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9952786"/>
              </p:ext>
            </p:extLst>
          </p:nvPr>
        </p:nvGraphicFramePr>
        <p:xfrm>
          <a:off x="170370" y="2140546"/>
          <a:ext cx="4956508" cy="44795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4" name="13 Llamada rectangular redondeada"/>
          <p:cNvSpPr/>
          <p:nvPr/>
        </p:nvSpPr>
        <p:spPr>
          <a:xfrm>
            <a:off x="4634345" y="2140546"/>
            <a:ext cx="3158837" cy="1569009"/>
          </a:xfrm>
          <a:prstGeom prst="wedgeRoundRectCallout">
            <a:avLst>
              <a:gd name="adj1" fmla="val -59369"/>
              <a:gd name="adj2" fmla="val 115017"/>
              <a:gd name="adj3" fmla="val 1666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s-CO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Actualización de la </a:t>
            </a:r>
            <a:r>
              <a:rPr lang="es-CO" sz="16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Resolución </a:t>
            </a:r>
            <a:r>
              <a:rPr lang="es-CO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teniendo en cuenta la nueva reglamentación establecida en la Ley 1755 del 30 de Junio de 2015; </a:t>
            </a:r>
          </a:p>
        </p:txBody>
      </p:sp>
    </p:spTree>
    <p:extLst>
      <p:ext uri="{BB962C8B-B14F-4D97-AF65-F5344CB8AC3E}">
        <p14:creationId xmlns:p14="http://schemas.microsoft.com/office/powerpoint/2010/main" val="4120691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3 Diagrama"/>
          <p:cNvGraphicFramePr/>
          <p:nvPr>
            <p:extLst>
              <p:ext uri="{D42A27DB-BD31-4B8C-83A1-F6EECF244321}">
                <p14:modId xmlns:p14="http://schemas.microsoft.com/office/powerpoint/2010/main" val="727385355"/>
              </p:ext>
            </p:extLst>
          </p:nvPr>
        </p:nvGraphicFramePr>
        <p:xfrm>
          <a:off x="1335551" y="1279897"/>
          <a:ext cx="9219656" cy="31309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76961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3 Diagrama"/>
          <p:cNvGraphicFramePr/>
          <p:nvPr>
            <p:extLst>
              <p:ext uri="{D42A27DB-BD31-4B8C-83A1-F6EECF244321}">
                <p14:modId xmlns:p14="http://schemas.microsoft.com/office/powerpoint/2010/main" val="1680220292"/>
              </p:ext>
            </p:extLst>
          </p:nvPr>
        </p:nvGraphicFramePr>
        <p:xfrm>
          <a:off x="633665" y="406576"/>
          <a:ext cx="11137580" cy="773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5336611"/>
              </p:ext>
            </p:extLst>
          </p:nvPr>
        </p:nvGraphicFramePr>
        <p:xfrm>
          <a:off x="808073" y="1456661"/>
          <a:ext cx="10877107" cy="46038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88946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3 Diagrama"/>
          <p:cNvGraphicFramePr/>
          <p:nvPr>
            <p:extLst>
              <p:ext uri="{D42A27DB-BD31-4B8C-83A1-F6EECF244321}">
                <p14:modId xmlns:p14="http://schemas.microsoft.com/office/powerpoint/2010/main" val="1948883405"/>
              </p:ext>
            </p:extLst>
          </p:nvPr>
        </p:nvGraphicFramePr>
        <p:xfrm>
          <a:off x="2884714" y="167842"/>
          <a:ext cx="5954486" cy="6159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1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594204"/>
              </p:ext>
            </p:extLst>
          </p:nvPr>
        </p:nvGraphicFramePr>
        <p:xfrm>
          <a:off x="-370114" y="2300760"/>
          <a:ext cx="6166250" cy="4176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6593077"/>
              </p:ext>
            </p:extLst>
          </p:nvPr>
        </p:nvGraphicFramePr>
        <p:xfrm>
          <a:off x="251519" y="908720"/>
          <a:ext cx="3017609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31298"/>
                <a:gridCol w="1686311"/>
              </a:tblGrid>
              <a:tr h="216024">
                <a:tc gridSpan="2"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FECHAS DEL 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PLAN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Suscripción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04-nov-16</a:t>
                      </a:r>
                      <a:endParaRPr lang="es-E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Terminación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15-ene-18</a:t>
                      </a:r>
                      <a:endParaRPr lang="es-E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3051286"/>
              </p:ext>
            </p:extLst>
          </p:nvPr>
        </p:nvGraphicFramePr>
        <p:xfrm>
          <a:off x="3853543" y="963149"/>
          <a:ext cx="4234543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35544"/>
                <a:gridCol w="2998999"/>
              </a:tblGrid>
              <a:tr h="216024">
                <a:tc gridSpan="2"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RESPONSABLES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ACTUALES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Área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PD.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Patricia Estupiñan</a:t>
                      </a:r>
                      <a:endParaRPr lang="es-CO" sz="16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Unidad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JUSD (E).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P.D Sandra Galeano</a:t>
                      </a:r>
                      <a:endParaRPr lang="es-CO" sz="16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1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6599979"/>
              </p:ext>
            </p:extLst>
          </p:nvPr>
        </p:nvGraphicFramePr>
        <p:xfrm>
          <a:off x="8723513" y="952263"/>
          <a:ext cx="3109257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20952"/>
                <a:gridCol w="1388305"/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RESULTADO A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30-jun-17</a:t>
                      </a:r>
                      <a:endParaRPr lang="es-CO" sz="1600" b="1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Cumplimiento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70,67%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Avance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53,90%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5" name="14 Llamada rectangular redondeada"/>
          <p:cNvSpPr/>
          <p:nvPr/>
        </p:nvSpPr>
        <p:spPr>
          <a:xfrm>
            <a:off x="4423116" y="2336523"/>
            <a:ext cx="3479913" cy="1800048"/>
          </a:xfrm>
          <a:prstGeom prst="wedgeRoundRectCallout">
            <a:avLst>
              <a:gd name="adj1" fmla="val -56656"/>
              <a:gd name="adj2" fmla="val 80755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s-CO" sz="1200" dirty="0">
                <a:latin typeface="Arial Narrow" panose="020B0606020202030204" pitchFamily="34" charset="0"/>
              </a:rPr>
              <a:t>-</a:t>
            </a:r>
            <a:r>
              <a:rPr lang="es-CO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Medición satisfacción por actividades de TH </a:t>
            </a:r>
            <a:r>
              <a:rPr lang="es-CO" sz="16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(10feb16). </a:t>
            </a:r>
          </a:p>
          <a:p>
            <a:pPr algn="just"/>
            <a:r>
              <a:rPr lang="es-CO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-Mapa de riesgos procesos y corrupción (en revisión por área).</a:t>
            </a:r>
          </a:p>
          <a:p>
            <a:pPr algn="just"/>
            <a:r>
              <a:rPr lang="es-CO" sz="16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-Actualización Acto Administrativo Comité de Bienestar (indica en proceso).</a:t>
            </a:r>
          </a:p>
        </p:txBody>
      </p:sp>
      <p:graphicFrame>
        <p:nvGraphicFramePr>
          <p:cNvPr id="17" name="1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9419355"/>
              </p:ext>
            </p:extLst>
          </p:nvPr>
        </p:nvGraphicFramePr>
        <p:xfrm>
          <a:off x="8067831" y="2134901"/>
          <a:ext cx="3906454" cy="342711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906454"/>
              </a:tblGrid>
              <a:tr h="40959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kern="12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OBSERVACIONES DEL TRIMESTRE</a:t>
                      </a:r>
                      <a:endParaRPr lang="es-CO" sz="16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865704">
                <a:tc>
                  <a:txBody>
                    <a:bodyPr/>
                    <a:lstStyle/>
                    <a:p>
                      <a:pPr algn="just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Fue recibido por correo electrónico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el avance del Plan de Bienestar y Capacitación, soporte de reinducciones.</a:t>
                      </a:r>
                    </a:p>
                    <a:p>
                      <a:pPr algn="just"/>
                      <a:endParaRPr lang="es-CO" sz="1600" baseline="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Resolución del Comité de Bienestar manifiestan que lo entregan el 21jul17; sobre la medición harán ajuste teniendo en cuenta las instrucciones de la Dirección General.</a:t>
                      </a:r>
                    </a:p>
                    <a:p>
                      <a:pPr algn="just"/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En el 2016 no presentaron evidencia de las inducciones y reinducciones.</a:t>
                      </a:r>
                    </a:p>
                    <a:p>
                      <a:pPr algn="just"/>
                      <a:endParaRPr lang="es-CO" sz="16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1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2001456"/>
              </p:ext>
            </p:extLst>
          </p:nvPr>
        </p:nvGraphicFramePr>
        <p:xfrm>
          <a:off x="8044543" y="5508172"/>
          <a:ext cx="3907971" cy="71195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07971"/>
              </a:tblGrid>
              <a:tr h="376673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ESTADO DEL PLAN</a:t>
                      </a:r>
                      <a:endParaRPr lang="es-CO" sz="16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22403">
                <a:tc>
                  <a:txBody>
                    <a:bodyPr/>
                    <a:lstStyle/>
                    <a:p>
                      <a:pPr algn="ctr"/>
                      <a:r>
                        <a:rPr lang="es-CO" sz="1600" b="1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VENCIDO PARCIALMENTE</a:t>
                      </a:r>
                      <a:endParaRPr lang="es-CO" sz="16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0202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3 Diagrama"/>
          <p:cNvGraphicFramePr/>
          <p:nvPr>
            <p:extLst>
              <p:ext uri="{D42A27DB-BD31-4B8C-83A1-F6EECF244321}">
                <p14:modId xmlns:p14="http://schemas.microsoft.com/office/powerpoint/2010/main" val="1419982213"/>
              </p:ext>
            </p:extLst>
          </p:nvPr>
        </p:nvGraphicFramePr>
        <p:xfrm>
          <a:off x="2884714" y="167842"/>
          <a:ext cx="5954486" cy="6159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8982633"/>
              </p:ext>
            </p:extLst>
          </p:nvPr>
        </p:nvGraphicFramePr>
        <p:xfrm>
          <a:off x="251519" y="908720"/>
          <a:ext cx="3017609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31298"/>
                <a:gridCol w="1686311"/>
              </a:tblGrid>
              <a:tr h="216024">
                <a:tc gridSpan="2"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FECHAS DEL 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PLAN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Suscripción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04-nov-15</a:t>
                      </a:r>
                      <a:endParaRPr lang="es-E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Terminación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31-dic-15</a:t>
                      </a:r>
                      <a:endParaRPr lang="es-E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9887185"/>
              </p:ext>
            </p:extLst>
          </p:nvPr>
        </p:nvGraphicFramePr>
        <p:xfrm>
          <a:off x="3853543" y="963149"/>
          <a:ext cx="4234543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35544"/>
                <a:gridCol w="2998999"/>
              </a:tblGrid>
              <a:tr h="216024">
                <a:tc gridSpan="2"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RESPONSABLES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ACTUALES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Área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JUSD (E).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P.D Sandra Galeano</a:t>
                      </a:r>
                      <a:endParaRPr lang="es-CO" sz="16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Unidad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JUSD (E).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P.D Sandra Galeano</a:t>
                      </a:r>
                      <a:endParaRPr lang="es-CO" sz="16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1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0155606"/>
              </p:ext>
            </p:extLst>
          </p:nvPr>
        </p:nvGraphicFramePr>
        <p:xfrm>
          <a:off x="8723513" y="952263"/>
          <a:ext cx="3109257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20952"/>
                <a:gridCol w="1388305"/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RESULTADO A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30-jun-17</a:t>
                      </a:r>
                      <a:endParaRPr lang="es-CO" sz="1600" b="1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Cumplimiento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88%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Avance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88%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1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6958967"/>
              </p:ext>
            </p:extLst>
          </p:nvPr>
        </p:nvGraphicFramePr>
        <p:xfrm>
          <a:off x="8040534" y="3459643"/>
          <a:ext cx="3906454" cy="244187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906454"/>
              </a:tblGrid>
              <a:tr h="30109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kern="12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OBSERVACIONES DEL TRIMESTRE</a:t>
                      </a:r>
                      <a:endParaRPr lang="es-CO" sz="16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06597">
                <a:tc>
                  <a:txBody>
                    <a:bodyPr/>
                    <a:lstStyle/>
                    <a:p>
                      <a:pPr algn="just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No se ha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recibido información.</a:t>
                      </a:r>
                    </a:p>
                    <a:p>
                      <a:pPr algn="just"/>
                      <a:endParaRPr lang="es-CO" sz="16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1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8296953"/>
              </p:ext>
            </p:extLst>
          </p:nvPr>
        </p:nvGraphicFramePr>
        <p:xfrm>
          <a:off x="8044543" y="5508172"/>
          <a:ext cx="3907971" cy="71195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07971"/>
              </a:tblGrid>
              <a:tr h="376673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ESTADO DEL PLAN</a:t>
                      </a:r>
                      <a:endParaRPr lang="es-CO" sz="16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22403">
                <a:tc>
                  <a:txBody>
                    <a:bodyPr/>
                    <a:lstStyle/>
                    <a:p>
                      <a:pPr algn="ctr"/>
                      <a:r>
                        <a:rPr lang="es-CO" sz="1600" b="1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VENCIDO</a:t>
                      </a:r>
                      <a:endParaRPr lang="es-CO" sz="16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2" name="10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9264657"/>
              </p:ext>
            </p:extLst>
          </p:nvPr>
        </p:nvGraphicFramePr>
        <p:xfrm>
          <a:off x="259308" y="2521423"/>
          <a:ext cx="7206018" cy="39203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5" name="14 Llamada rectangular redondeada"/>
          <p:cNvSpPr/>
          <p:nvPr/>
        </p:nvSpPr>
        <p:spPr>
          <a:xfrm>
            <a:off x="4614185" y="2172750"/>
            <a:ext cx="3970257" cy="900024"/>
          </a:xfrm>
          <a:prstGeom prst="wedgeRoundRectCallout">
            <a:avLst>
              <a:gd name="adj1" fmla="val -19012"/>
              <a:gd name="adj2" fmla="val 302146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s-CO" sz="1200" dirty="0" smtClean="0">
                <a:latin typeface="Arial Narrow" panose="020B0606020202030204" pitchFamily="34" charset="0"/>
              </a:rPr>
              <a:t>-</a:t>
            </a:r>
            <a:r>
              <a:rPr lang="es-CO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Verificar cumplimiento de acciones establecidas en los planes de mejoramiento individuales</a:t>
            </a:r>
            <a:endParaRPr lang="es-CO" sz="1600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03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3 Diagrama"/>
          <p:cNvGraphicFramePr/>
          <p:nvPr>
            <p:extLst>
              <p:ext uri="{D42A27DB-BD31-4B8C-83A1-F6EECF244321}">
                <p14:modId xmlns:p14="http://schemas.microsoft.com/office/powerpoint/2010/main" val="2727615453"/>
              </p:ext>
            </p:extLst>
          </p:nvPr>
        </p:nvGraphicFramePr>
        <p:xfrm>
          <a:off x="2215961" y="167842"/>
          <a:ext cx="7665005" cy="6159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5678670"/>
              </p:ext>
            </p:extLst>
          </p:nvPr>
        </p:nvGraphicFramePr>
        <p:xfrm>
          <a:off x="251519" y="908720"/>
          <a:ext cx="3017609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31298"/>
                <a:gridCol w="1686311"/>
              </a:tblGrid>
              <a:tr h="216024">
                <a:tc gridSpan="2"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FECHAS DEL 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PLAN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Suscripción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04-abr-15</a:t>
                      </a:r>
                      <a:endParaRPr lang="es-E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Terminación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31-dic-15</a:t>
                      </a:r>
                      <a:endParaRPr lang="es-E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9199416"/>
              </p:ext>
            </p:extLst>
          </p:nvPr>
        </p:nvGraphicFramePr>
        <p:xfrm>
          <a:off x="3853543" y="963149"/>
          <a:ext cx="4234543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35544"/>
                <a:gridCol w="2998999"/>
              </a:tblGrid>
              <a:tr h="216024">
                <a:tc gridSpan="2"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RESPONSABLES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ACTUALES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Área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JUSD (E).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P.D Oscar A Mesa</a:t>
                      </a:r>
                      <a:endParaRPr lang="es-CO" sz="16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Unidad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JUSD (E).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P.D Oscar A Mesa</a:t>
                      </a:r>
                      <a:endParaRPr lang="es-CO" sz="16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1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9495922"/>
              </p:ext>
            </p:extLst>
          </p:nvPr>
        </p:nvGraphicFramePr>
        <p:xfrm>
          <a:off x="8723513" y="952263"/>
          <a:ext cx="3109257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20952"/>
                <a:gridCol w="1388305"/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RESULTADO A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30-jun-17</a:t>
                      </a:r>
                      <a:endParaRPr lang="es-CO" sz="1600" b="1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Cumplimiento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76%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Avance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76%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1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5779019"/>
              </p:ext>
            </p:extLst>
          </p:nvPr>
        </p:nvGraphicFramePr>
        <p:xfrm>
          <a:off x="8040534" y="3459643"/>
          <a:ext cx="3906454" cy="244187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906454"/>
              </a:tblGrid>
              <a:tr h="30109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kern="12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OBSERVACIONES DEL TRIMESTRE</a:t>
                      </a:r>
                      <a:endParaRPr lang="es-CO" sz="16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06597">
                <a:tc>
                  <a:txBody>
                    <a:bodyPr/>
                    <a:lstStyle/>
                    <a:p>
                      <a:pPr algn="just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No se ha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recibido información sobre el diligenciamiento de listas de chequeo y terminar la foliación de carpetas maestras 2014 y 2015.</a:t>
                      </a:r>
                    </a:p>
                    <a:p>
                      <a:pPr algn="just"/>
                      <a:endParaRPr lang="es-CO" sz="16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1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3909774"/>
              </p:ext>
            </p:extLst>
          </p:nvPr>
        </p:nvGraphicFramePr>
        <p:xfrm>
          <a:off x="8044543" y="5508172"/>
          <a:ext cx="3907971" cy="71195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07971"/>
              </a:tblGrid>
              <a:tr h="376673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ESTADO DEL PLAN</a:t>
                      </a:r>
                      <a:endParaRPr lang="es-CO" sz="16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22403">
                <a:tc>
                  <a:txBody>
                    <a:bodyPr/>
                    <a:lstStyle/>
                    <a:p>
                      <a:pPr algn="ctr"/>
                      <a:r>
                        <a:rPr lang="es-CO" sz="1600" b="1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VENCIDO</a:t>
                      </a:r>
                      <a:endParaRPr lang="es-CO" sz="16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17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6588372"/>
              </p:ext>
            </p:extLst>
          </p:nvPr>
        </p:nvGraphicFramePr>
        <p:xfrm>
          <a:off x="0" y="2172750"/>
          <a:ext cx="7929349" cy="43235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5" name="14 Llamada rectangular redondeada"/>
          <p:cNvSpPr/>
          <p:nvPr/>
        </p:nvSpPr>
        <p:spPr>
          <a:xfrm>
            <a:off x="4614185" y="2172750"/>
            <a:ext cx="3970257" cy="900024"/>
          </a:xfrm>
          <a:prstGeom prst="wedgeRoundRectCallout">
            <a:avLst>
              <a:gd name="adj1" fmla="val -20387"/>
              <a:gd name="adj2" fmla="val 256655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s-CO" sz="1200" dirty="0" smtClean="0">
                <a:latin typeface="Arial Narrow" panose="020B0606020202030204" pitchFamily="34" charset="0"/>
              </a:rPr>
              <a:t>-</a:t>
            </a:r>
            <a:r>
              <a:rPr lang="es-CO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Lista de chequeo y foliación carpetas maestras</a:t>
            </a:r>
            <a:endParaRPr lang="es-CO" sz="1600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8236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3 Diagrama"/>
          <p:cNvGraphicFramePr/>
          <p:nvPr>
            <p:extLst>
              <p:ext uri="{D42A27DB-BD31-4B8C-83A1-F6EECF244321}">
                <p14:modId xmlns:p14="http://schemas.microsoft.com/office/powerpoint/2010/main" val="84523476"/>
              </p:ext>
            </p:extLst>
          </p:nvPr>
        </p:nvGraphicFramePr>
        <p:xfrm>
          <a:off x="2215961" y="167842"/>
          <a:ext cx="7665005" cy="6159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8098676"/>
              </p:ext>
            </p:extLst>
          </p:nvPr>
        </p:nvGraphicFramePr>
        <p:xfrm>
          <a:off x="251519" y="908720"/>
          <a:ext cx="3017609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31298"/>
                <a:gridCol w="1686311"/>
              </a:tblGrid>
              <a:tr h="216024">
                <a:tc gridSpan="2"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FECHAS DEL 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PLAN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Suscripción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04-feb-16</a:t>
                      </a:r>
                      <a:endParaRPr lang="es-E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Terminación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31-dic-16</a:t>
                      </a:r>
                      <a:endParaRPr lang="es-E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7073359"/>
              </p:ext>
            </p:extLst>
          </p:nvPr>
        </p:nvGraphicFramePr>
        <p:xfrm>
          <a:off x="3853543" y="963149"/>
          <a:ext cx="4234543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35544"/>
                <a:gridCol w="2998999"/>
              </a:tblGrid>
              <a:tr h="216024">
                <a:tc gridSpan="2"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RESPONSABLES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ACTUALES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Área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b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CP.</a:t>
                      </a:r>
                      <a:r>
                        <a:rPr lang="es-CO" sz="1600" b="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Hernán Rubio Trujillo</a:t>
                      </a:r>
                      <a:endParaRPr lang="es-CO" sz="16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Unidad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JUSD María Andrea Grillo</a:t>
                      </a:r>
                      <a:endParaRPr lang="es-CO" sz="16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1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5084071"/>
              </p:ext>
            </p:extLst>
          </p:nvPr>
        </p:nvGraphicFramePr>
        <p:xfrm>
          <a:off x="8723513" y="952263"/>
          <a:ext cx="3109257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20952"/>
                <a:gridCol w="1388305"/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RESULTADO A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30-jun-17</a:t>
                      </a:r>
                      <a:endParaRPr lang="es-CO" sz="1600" b="1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Cumplimiento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83%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Avance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83%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1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0895622"/>
              </p:ext>
            </p:extLst>
          </p:nvPr>
        </p:nvGraphicFramePr>
        <p:xfrm>
          <a:off x="8040534" y="3459643"/>
          <a:ext cx="3906454" cy="244187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906454"/>
              </a:tblGrid>
              <a:tr h="30109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kern="12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OBSERVACIONES DEL TRIMESTRE</a:t>
                      </a:r>
                      <a:endParaRPr lang="es-CO" sz="16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06597">
                <a:tc>
                  <a:txBody>
                    <a:bodyPr/>
                    <a:lstStyle/>
                    <a:p>
                      <a:pPr algn="just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Capacitación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en competencias laborales al personal del Área, sobre comunicación, humanización, y curso de alturas.</a:t>
                      </a:r>
                    </a:p>
                    <a:p>
                      <a:pPr algn="just"/>
                      <a:endParaRPr lang="es-CO" sz="16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1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3150243"/>
              </p:ext>
            </p:extLst>
          </p:nvPr>
        </p:nvGraphicFramePr>
        <p:xfrm>
          <a:off x="8044543" y="5508172"/>
          <a:ext cx="3907971" cy="71195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07971"/>
              </a:tblGrid>
              <a:tr h="376673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ESTADO DEL PLAN</a:t>
                      </a:r>
                      <a:endParaRPr lang="es-CO" sz="16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22403">
                <a:tc>
                  <a:txBody>
                    <a:bodyPr/>
                    <a:lstStyle/>
                    <a:p>
                      <a:pPr algn="ctr"/>
                      <a:r>
                        <a:rPr lang="es-CO" sz="1600" b="1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VENCIDO</a:t>
                      </a:r>
                      <a:endParaRPr lang="es-CO" sz="16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1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243214"/>
              </p:ext>
            </p:extLst>
          </p:nvPr>
        </p:nvGraphicFramePr>
        <p:xfrm>
          <a:off x="204110" y="2172750"/>
          <a:ext cx="7902660" cy="4685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5" name="14 Llamada rectangular redondeada"/>
          <p:cNvSpPr/>
          <p:nvPr/>
        </p:nvSpPr>
        <p:spPr>
          <a:xfrm>
            <a:off x="4614185" y="2172750"/>
            <a:ext cx="3970257" cy="900024"/>
          </a:xfrm>
          <a:prstGeom prst="wedgeRoundRectCallout">
            <a:avLst>
              <a:gd name="adj1" fmla="val -13512"/>
              <a:gd name="adj2" fmla="val 285466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s-CO" sz="1200" dirty="0" smtClean="0">
                <a:latin typeface="Arial Narrow" panose="020B0606020202030204" pitchFamily="34" charset="0"/>
              </a:rPr>
              <a:t>-</a:t>
            </a:r>
            <a:r>
              <a:rPr lang="es-CO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Capacitaciones</a:t>
            </a:r>
            <a:endParaRPr lang="es-CO" sz="1600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9938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3 Diagrama"/>
          <p:cNvGraphicFramePr/>
          <p:nvPr>
            <p:extLst>
              <p:ext uri="{D42A27DB-BD31-4B8C-83A1-F6EECF244321}">
                <p14:modId xmlns:p14="http://schemas.microsoft.com/office/powerpoint/2010/main" val="2121791097"/>
              </p:ext>
            </p:extLst>
          </p:nvPr>
        </p:nvGraphicFramePr>
        <p:xfrm>
          <a:off x="2884714" y="167842"/>
          <a:ext cx="5954486" cy="6159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4435939"/>
              </p:ext>
            </p:extLst>
          </p:nvPr>
        </p:nvGraphicFramePr>
        <p:xfrm>
          <a:off x="251519" y="908720"/>
          <a:ext cx="3017609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31298"/>
                <a:gridCol w="1686311"/>
              </a:tblGrid>
              <a:tr h="216024">
                <a:tc gridSpan="2"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FECHAS DEL 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PLAN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Suscripción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16-ene-17</a:t>
                      </a: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Terminación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31-dic-17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9732048"/>
              </p:ext>
            </p:extLst>
          </p:nvPr>
        </p:nvGraphicFramePr>
        <p:xfrm>
          <a:off x="3853543" y="963149"/>
          <a:ext cx="4234543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35544"/>
                <a:gridCol w="2998999"/>
              </a:tblGrid>
              <a:tr h="216024">
                <a:tc gridSpan="2"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RESPONSABLES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ACTUALES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Área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kern="1200" dirty="0" smtClean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CT. Juan Pablo Giraldo C.</a:t>
                      </a: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Unidad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JUSD.</a:t>
                      </a:r>
                      <a:r>
                        <a:rPr lang="es-CO" sz="1600" kern="1200" dirty="0" smtClean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Andrea Grillo 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1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0013817"/>
              </p:ext>
            </p:extLst>
          </p:nvPr>
        </p:nvGraphicFramePr>
        <p:xfrm>
          <a:off x="8723513" y="952263"/>
          <a:ext cx="3109257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20952"/>
                <a:gridCol w="1388305"/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RESULTADO A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30-jun-17</a:t>
                      </a:r>
                      <a:endParaRPr lang="es-CO" sz="1600" b="1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Cumplimiento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18%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Avance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13%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1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2078496"/>
              </p:ext>
            </p:extLst>
          </p:nvPr>
        </p:nvGraphicFramePr>
        <p:xfrm>
          <a:off x="8067831" y="3520440"/>
          <a:ext cx="3906454" cy="18897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906454"/>
              </a:tblGrid>
              <a:tr h="24640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kern="12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OBSERVACIONES DEL TRIMESTRE</a:t>
                      </a:r>
                      <a:endParaRPr lang="es-CO" sz="16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1328777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kern="1200" dirty="0" smtClean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En el periodo se cumplió la meta de Planilla de control numeración tiquetes de parqueadero; y avance en la verificación del recaudo diario del</a:t>
                      </a:r>
                      <a:r>
                        <a:rPr lang="es-CO" sz="1600" kern="1200" baseline="0" dirty="0" smtClean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s-CO" sz="1600" kern="1200" dirty="0" smtClean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parqueadero publico</a:t>
                      </a:r>
                    </a:p>
                    <a:p>
                      <a:pPr algn="just"/>
                      <a:endParaRPr lang="es-CO" sz="16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1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1083230"/>
              </p:ext>
            </p:extLst>
          </p:nvPr>
        </p:nvGraphicFramePr>
        <p:xfrm>
          <a:off x="8044543" y="5508172"/>
          <a:ext cx="3907971" cy="71195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07971"/>
              </a:tblGrid>
              <a:tr h="376673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ESTADO DEL PLAN</a:t>
                      </a:r>
                      <a:endParaRPr lang="es-CO" sz="16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22403">
                <a:tc>
                  <a:txBody>
                    <a:bodyPr/>
                    <a:lstStyle/>
                    <a:p>
                      <a:pPr algn="ctr"/>
                      <a:r>
                        <a:rPr lang="es-CO" sz="1600" b="1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VENCIDO PARCIALMENTE</a:t>
                      </a:r>
                      <a:endParaRPr lang="es-CO" sz="16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9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7471624"/>
              </p:ext>
            </p:extLst>
          </p:nvPr>
        </p:nvGraphicFramePr>
        <p:xfrm>
          <a:off x="93519" y="1818409"/>
          <a:ext cx="7713000" cy="4842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5" name="14 Llamada rectangular redondeada"/>
          <p:cNvSpPr/>
          <p:nvPr/>
        </p:nvSpPr>
        <p:spPr>
          <a:xfrm>
            <a:off x="3855026" y="2006222"/>
            <a:ext cx="3965141" cy="2361065"/>
          </a:xfrm>
          <a:prstGeom prst="wedgeRoundRectCallout">
            <a:avLst>
              <a:gd name="adj1" fmla="val 7671"/>
              <a:gd name="adj2" fmla="val 68425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s-CO" sz="1200" dirty="0" smtClean="0">
                <a:latin typeface="Arial Narrow" panose="020B0606020202030204" pitchFamily="34" charset="0"/>
              </a:rPr>
              <a:t>- </a:t>
            </a:r>
            <a:r>
              <a:rPr lang="es-CO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Actualización </a:t>
            </a:r>
            <a:r>
              <a:rPr lang="es-CO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Procedimiento </a:t>
            </a:r>
            <a:r>
              <a:rPr lang="es-CO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(2).</a:t>
            </a:r>
            <a:endParaRPr lang="es-CO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es-CO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-Parqueaderos. </a:t>
            </a:r>
            <a:endParaRPr lang="es-CO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es-CO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-Establecer </a:t>
            </a:r>
            <a:r>
              <a:rPr lang="es-CO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mecanismo para que los </a:t>
            </a:r>
            <a:r>
              <a:rPr lang="es-CO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Funcionarios </a:t>
            </a:r>
            <a:r>
              <a:rPr lang="es-CO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se retiran de la Entidad devuelvan el </a:t>
            </a:r>
            <a:r>
              <a:rPr lang="es-CO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carnet.</a:t>
            </a:r>
            <a:endParaRPr lang="es-CO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es-CO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-Recoger </a:t>
            </a:r>
            <a:r>
              <a:rPr lang="es-CO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ficheros </a:t>
            </a:r>
            <a:r>
              <a:rPr lang="es-CO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vencidos.</a:t>
            </a:r>
            <a:endParaRPr lang="es-CO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es-CO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-Contrato </a:t>
            </a:r>
            <a:r>
              <a:rPr lang="es-CO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mantenimiento de </a:t>
            </a:r>
            <a:r>
              <a:rPr lang="es-CO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cámaras </a:t>
            </a:r>
            <a:r>
              <a:rPr lang="es-CO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circuito cerrado de </a:t>
            </a:r>
            <a:r>
              <a:rPr lang="es-CO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monitoreo.</a:t>
            </a:r>
            <a:endParaRPr lang="es-CO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es-CO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-Mapa </a:t>
            </a:r>
            <a:r>
              <a:rPr lang="es-CO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lang="es-CO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Riesgos.</a:t>
            </a:r>
            <a:endParaRPr lang="es-CO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es-CO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-Actualizar Inventarios.</a:t>
            </a:r>
            <a:endParaRPr lang="es-CO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es-CO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-Control </a:t>
            </a:r>
            <a:r>
              <a:rPr lang="es-CO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Visitantes implementación del </a:t>
            </a:r>
            <a:r>
              <a:rPr lang="es-CO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modulo.</a:t>
            </a:r>
            <a:endParaRPr lang="es-CO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es-CO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-Proyecto </a:t>
            </a:r>
            <a:r>
              <a:rPr lang="es-CO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 el mejoramiento del sistema de </a:t>
            </a:r>
            <a:r>
              <a:rPr lang="es-CO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monitoreo.</a:t>
            </a:r>
            <a:endParaRPr lang="es-CO" sz="1600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0704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3 Diagrama"/>
          <p:cNvGraphicFramePr/>
          <p:nvPr>
            <p:extLst>
              <p:ext uri="{D42A27DB-BD31-4B8C-83A1-F6EECF244321}">
                <p14:modId xmlns:p14="http://schemas.microsoft.com/office/powerpoint/2010/main" val="3453789131"/>
              </p:ext>
            </p:extLst>
          </p:nvPr>
        </p:nvGraphicFramePr>
        <p:xfrm>
          <a:off x="2884714" y="167842"/>
          <a:ext cx="5954486" cy="6159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432295"/>
              </p:ext>
            </p:extLst>
          </p:nvPr>
        </p:nvGraphicFramePr>
        <p:xfrm>
          <a:off x="251519" y="908720"/>
          <a:ext cx="3017609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31298"/>
                <a:gridCol w="1686311"/>
              </a:tblGrid>
              <a:tr h="216024">
                <a:tc gridSpan="2"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FECHAS DEL 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PLAN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Suscripción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01-jul-16</a:t>
                      </a: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Terminación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31-dic-16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1387775"/>
              </p:ext>
            </p:extLst>
          </p:nvPr>
        </p:nvGraphicFramePr>
        <p:xfrm>
          <a:off x="3853543" y="963149"/>
          <a:ext cx="4234543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35544"/>
                <a:gridCol w="2998999"/>
              </a:tblGrid>
              <a:tr h="216024">
                <a:tc gridSpan="2"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RESPONSABLES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ACTUALES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Área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kern="1200" dirty="0" smtClean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A.D. Victor Bejarano</a:t>
                      </a: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Unidad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JUSD.</a:t>
                      </a:r>
                      <a:r>
                        <a:rPr lang="es-CO" sz="1600" kern="1200" dirty="0" smtClean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Andrea Grillo 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1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94601"/>
              </p:ext>
            </p:extLst>
          </p:nvPr>
        </p:nvGraphicFramePr>
        <p:xfrm>
          <a:off x="8723513" y="952263"/>
          <a:ext cx="3109257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20952"/>
                <a:gridCol w="1388305"/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RESULTADO A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30-jun-17</a:t>
                      </a:r>
                      <a:endParaRPr lang="es-CO" sz="1600" b="1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Cumplimiento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100%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Avance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100%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1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111365"/>
              </p:ext>
            </p:extLst>
          </p:nvPr>
        </p:nvGraphicFramePr>
        <p:xfrm>
          <a:off x="7917873" y="2134901"/>
          <a:ext cx="4056412" cy="327529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056412"/>
              </a:tblGrid>
              <a:tr h="40959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kern="12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OBSERVACIONES DEL TRIMESTRE</a:t>
                      </a:r>
                      <a:endParaRPr lang="es-CO" sz="16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865704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Se actualizó el procedimiento “</a:t>
                      </a:r>
                      <a:r>
                        <a:rPr lang="es-CO" sz="1600" kern="1200" dirty="0" smtClean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Elaboración libretas, formatos y trabajos numerados y no numerados”,</a:t>
                      </a:r>
                      <a:r>
                        <a:rPr lang="es-CO" sz="1600" kern="1200" baseline="0" dirty="0" smtClean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y se publicó en la intranet.</a:t>
                      </a:r>
                      <a:endParaRPr lang="es-CO" sz="16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1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5499430"/>
              </p:ext>
            </p:extLst>
          </p:nvPr>
        </p:nvGraphicFramePr>
        <p:xfrm>
          <a:off x="8044543" y="5508172"/>
          <a:ext cx="3907971" cy="71195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07971"/>
              </a:tblGrid>
              <a:tr h="376673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ESTADO DEL PLAN</a:t>
                      </a:r>
                      <a:endParaRPr lang="es-CO" sz="16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22403">
                <a:tc>
                  <a:txBody>
                    <a:bodyPr/>
                    <a:lstStyle/>
                    <a:p>
                      <a:pPr algn="ctr"/>
                      <a:r>
                        <a:rPr lang="es-CO" sz="1600" b="1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CUMPLIDO </a:t>
                      </a:r>
                      <a:endParaRPr lang="es-CO" sz="16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rgbClr val="11834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10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205698"/>
              </p:ext>
            </p:extLst>
          </p:nvPr>
        </p:nvGraphicFramePr>
        <p:xfrm>
          <a:off x="280554" y="2182091"/>
          <a:ext cx="7512317" cy="4491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3859758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3 Diagrama"/>
          <p:cNvGraphicFramePr/>
          <p:nvPr>
            <p:extLst>
              <p:ext uri="{D42A27DB-BD31-4B8C-83A1-F6EECF244321}">
                <p14:modId xmlns:p14="http://schemas.microsoft.com/office/powerpoint/2010/main" val="3530784123"/>
              </p:ext>
            </p:extLst>
          </p:nvPr>
        </p:nvGraphicFramePr>
        <p:xfrm>
          <a:off x="2884714" y="167842"/>
          <a:ext cx="5954486" cy="6159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5241465"/>
              </p:ext>
            </p:extLst>
          </p:nvPr>
        </p:nvGraphicFramePr>
        <p:xfrm>
          <a:off x="251519" y="908720"/>
          <a:ext cx="3017609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31298"/>
                <a:gridCol w="1686311"/>
              </a:tblGrid>
              <a:tr h="216024">
                <a:tc gridSpan="2"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FECHAS DEL 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PLAN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Suscripción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20-sep-16</a:t>
                      </a: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Terminación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31-dic-16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0486641"/>
              </p:ext>
            </p:extLst>
          </p:nvPr>
        </p:nvGraphicFramePr>
        <p:xfrm>
          <a:off x="3853543" y="963149"/>
          <a:ext cx="4234543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35544"/>
                <a:gridCol w="2998999"/>
              </a:tblGrid>
              <a:tr h="216024">
                <a:tc gridSpan="2"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RESPONSABLES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ACTUALES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Área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kern="1200" dirty="0" smtClean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SG. Richard Celis </a:t>
                      </a: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Unidad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JUSD.</a:t>
                      </a:r>
                      <a:r>
                        <a:rPr lang="es-CO" sz="1600" kern="1200" dirty="0" smtClean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Andrea Grillo 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1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0194339"/>
              </p:ext>
            </p:extLst>
          </p:nvPr>
        </p:nvGraphicFramePr>
        <p:xfrm>
          <a:off x="8723513" y="952263"/>
          <a:ext cx="3109257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20952"/>
                <a:gridCol w="1388305"/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RESULTADO A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30-jun-17</a:t>
                      </a:r>
                      <a:endParaRPr lang="es-CO" sz="1600" b="1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Cumplimiento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66%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Avance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66%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1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8892298"/>
              </p:ext>
            </p:extLst>
          </p:nvPr>
        </p:nvGraphicFramePr>
        <p:xfrm>
          <a:off x="8067831" y="2134901"/>
          <a:ext cx="3906454" cy="327529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906454"/>
              </a:tblGrid>
              <a:tr h="40959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kern="12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OBSERVACIONES DEL TRIMESTRE</a:t>
                      </a:r>
                      <a:endParaRPr lang="es-CO" sz="16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865704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Se cumplió con las metas de 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codificación de los formatos utilizados en el Área e</a:t>
                      </a:r>
                      <a:endParaRPr lang="es-CO" sz="1600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informe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de solicitud de prendas </a:t>
                      </a:r>
                      <a:endParaRPr lang="es-CO" sz="16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1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7814379"/>
              </p:ext>
            </p:extLst>
          </p:nvPr>
        </p:nvGraphicFramePr>
        <p:xfrm>
          <a:off x="8044543" y="5508172"/>
          <a:ext cx="3907971" cy="71195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07971"/>
              </a:tblGrid>
              <a:tr h="376673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ESTADO DEL PLAN</a:t>
                      </a:r>
                      <a:endParaRPr lang="es-CO" sz="16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22403">
                <a:tc>
                  <a:txBody>
                    <a:bodyPr/>
                    <a:lstStyle/>
                    <a:p>
                      <a:pPr algn="ctr"/>
                      <a:r>
                        <a:rPr lang="es-CO" sz="1600" b="1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VENCIDO </a:t>
                      </a:r>
                      <a:endParaRPr lang="es-CO" sz="16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18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8874330"/>
              </p:ext>
            </p:extLst>
          </p:nvPr>
        </p:nvGraphicFramePr>
        <p:xfrm>
          <a:off x="-207819" y="2047009"/>
          <a:ext cx="7795973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5" name="14 Llamada rectangular redondeada"/>
          <p:cNvSpPr/>
          <p:nvPr/>
        </p:nvSpPr>
        <p:spPr>
          <a:xfrm>
            <a:off x="5269278" y="2062479"/>
            <a:ext cx="2684266" cy="2181976"/>
          </a:xfrm>
          <a:prstGeom prst="wedgeRoundRectCallout">
            <a:avLst>
              <a:gd name="adj1" fmla="val -28155"/>
              <a:gd name="adj2" fmla="val 68254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s-CO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-Plan </a:t>
            </a:r>
            <a:r>
              <a:rPr lang="es-CO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Confecciones</a:t>
            </a:r>
            <a:r>
              <a:rPr lang="es-CO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CO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es-CO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-Implementación de la salida de producto terminado, insumos, repuestos (2).</a:t>
            </a:r>
            <a:endParaRPr lang="es-CO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es-CO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-Contar </a:t>
            </a:r>
            <a:r>
              <a:rPr lang="es-CO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 el inventario de prendas entregadas a las diferentes áreas.</a:t>
            </a:r>
          </a:p>
          <a:p>
            <a:pPr algn="just"/>
            <a:r>
              <a:rPr lang="es-CO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-Solicitud y creación de códigos de los insumos utilizados en el Área. </a:t>
            </a:r>
          </a:p>
          <a:p>
            <a:pPr algn="just"/>
            <a:r>
              <a:rPr lang="es-CO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-Concepto </a:t>
            </a:r>
            <a:r>
              <a:rPr lang="es-CO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Técnico</a:t>
            </a:r>
            <a:r>
              <a:rPr lang="es-CO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CO" sz="1600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9015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3 Diagrama"/>
          <p:cNvGraphicFramePr/>
          <p:nvPr>
            <p:extLst>
              <p:ext uri="{D42A27DB-BD31-4B8C-83A1-F6EECF244321}">
                <p14:modId xmlns:p14="http://schemas.microsoft.com/office/powerpoint/2010/main" val="2994654041"/>
              </p:ext>
            </p:extLst>
          </p:nvPr>
        </p:nvGraphicFramePr>
        <p:xfrm>
          <a:off x="2884714" y="167842"/>
          <a:ext cx="5954486" cy="6159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3776889"/>
              </p:ext>
            </p:extLst>
          </p:nvPr>
        </p:nvGraphicFramePr>
        <p:xfrm>
          <a:off x="251519" y="908720"/>
          <a:ext cx="3017609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31298"/>
                <a:gridCol w="1686311"/>
              </a:tblGrid>
              <a:tr h="216024">
                <a:tc gridSpan="2"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FECHAS DEL 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PLAN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Suscripción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01-jul-15</a:t>
                      </a: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Terminación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31-dic-16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6205209"/>
              </p:ext>
            </p:extLst>
          </p:nvPr>
        </p:nvGraphicFramePr>
        <p:xfrm>
          <a:off x="3853543" y="963149"/>
          <a:ext cx="4234543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35544"/>
                <a:gridCol w="2998999"/>
              </a:tblGrid>
              <a:tr h="216024">
                <a:tc gridSpan="2"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RESPONSABLES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ACTUALES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Área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kern="1200" dirty="0" smtClean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TE. Nancy Chaparro Chaparro </a:t>
                      </a: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Unidad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JUSD.</a:t>
                      </a:r>
                      <a:r>
                        <a:rPr lang="es-CO" sz="1600" kern="1200" dirty="0" smtClean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Andrea Grillo 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1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7384993"/>
              </p:ext>
            </p:extLst>
          </p:nvPr>
        </p:nvGraphicFramePr>
        <p:xfrm>
          <a:off x="8723513" y="952263"/>
          <a:ext cx="3109257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20952"/>
                <a:gridCol w="1388305"/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RESULTADO A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30-jun-17</a:t>
                      </a:r>
                      <a:endParaRPr lang="es-CO" sz="1600" b="1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Cumplimiento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18%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Avance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24%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1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0981518"/>
              </p:ext>
            </p:extLst>
          </p:nvPr>
        </p:nvGraphicFramePr>
        <p:xfrm>
          <a:off x="8067831" y="1988839"/>
          <a:ext cx="3906454" cy="406085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906454"/>
              </a:tblGrid>
              <a:tr h="42487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kern="12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OBSERVACIONES DEL TRIMESTRE</a:t>
                      </a:r>
                      <a:endParaRPr lang="es-CO" sz="16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3635980">
                <a:tc>
                  <a:txBody>
                    <a:bodyPr/>
                    <a:lstStyle/>
                    <a:p>
                      <a:pPr algn="just"/>
                      <a:r>
                        <a:rPr lang="es-CO" sz="1500" b="0" kern="1200" dirty="0" smtClean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Con correo 219 OCIN-ACIG06 del 11 de abril/17, se solicitaron los avances del Plan con corte al 31 de marzo/17,  y con correo 415 OCIN-ACIG09 del 05 de julio/17, se solicitaron los avances del Plan con corte al 30 de junio/17 no obteniendo respuesta positiva, cabe resaltar que la meta vencida de actualización hojas de vida, viene vencida de años atrás (informe contrato 053/13 informe 25868 DIGE.OCIN del 01 de septiembre/14; donde se dio el último plazo 29 de febrero/16). </a:t>
                      </a:r>
                    </a:p>
                    <a:p>
                      <a:pPr algn="just"/>
                      <a:endParaRPr lang="es-CO" sz="16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1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3189065"/>
              </p:ext>
            </p:extLst>
          </p:nvPr>
        </p:nvGraphicFramePr>
        <p:xfrm>
          <a:off x="8044543" y="5508172"/>
          <a:ext cx="3907971" cy="71195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07971"/>
              </a:tblGrid>
              <a:tr h="376673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ESTADO DEL PLAN</a:t>
                      </a:r>
                      <a:endParaRPr lang="es-CO" sz="16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22403">
                <a:tc>
                  <a:txBody>
                    <a:bodyPr/>
                    <a:lstStyle/>
                    <a:p>
                      <a:pPr algn="ctr"/>
                      <a:r>
                        <a:rPr lang="es-CO" sz="1600" b="1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VENCIDO</a:t>
                      </a:r>
                      <a:endParaRPr lang="es-CO" sz="16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17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9477710"/>
              </p:ext>
            </p:extLst>
          </p:nvPr>
        </p:nvGraphicFramePr>
        <p:xfrm>
          <a:off x="0" y="1916832"/>
          <a:ext cx="5724127" cy="44795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3" name="12 Llamada rectangular redondeada"/>
          <p:cNvSpPr/>
          <p:nvPr/>
        </p:nvSpPr>
        <p:spPr>
          <a:xfrm>
            <a:off x="5242671" y="1988839"/>
            <a:ext cx="2592288" cy="4515870"/>
          </a:xfrm>
          <a:prstGeom prst="wedgeRoundRectCallout">
            <a:avLst>
              <a:gd name="adj1" fmla="val -62504"/>
              <a:gd name="adj2" fmla="val -12335"/>
              <a:gd name="adj3" fmla="val 1666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s-CO" sz="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es-CO" sz="1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-Realizar </a:t>
            </a:r>
            <a:r>
              <a:rPr lang="es-CO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informe  de seguimiento trimestral al Plan de Acción.</a:t>
            </a:r>
          </a:p>
          <a:p>
            <a:pPr algn="just"/>
            <a:r>
              <a:rPr lang="es-CO" sz="1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-Seguimiento </a:t>
            </a:r>
            <a:r>
              <a:rPr lang="es-CO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el cumplimiento al plan anual de </a:t>
            </a:r>
            <a:r>
              <a:rPr lang="es-CO" sz="1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adquisición.</a:t>
            </a:r>
            <a:endParaRPr lang="es-CO" sz="10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es-CO" sz="1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-Elaborar </a:t>
            </a:r>
            <a:r>
              <a:rPr lang="es-CO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cronograma de </a:t>
            </a:r>
            <a:r>
              <a:rPr lang="es-CO" sz="1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mantenimiento </a:t>
            </a:r>
            <a:r>
              <a:rPr lang="es-CO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preventivo.  </a:t>
            </a:r>
          </a:p>
          <a:p>
            <a:pPr algn="just"/>
            <a:r>
              <a:rPr lang="es-CO" sz="1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-Informe </a:t>
            </a:r>
            <a:r>
              <a:rPr lang="es-CO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seguimiento del cronograma de </a:t>
            </a:r>
            <a:r>
              <a:rPr lang="es-CO" sz="1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mantenimiento </a:t>
            </a:r>
            <a:r>
              <a:rPr lang="es-CO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preventivo.</a:t>
            </a:r>
          </a:p>
          <a:p>
            <a:pPr algn="just"/>
            <a:r>
              <a:rPr lang="es-CO" sz="1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-Informe </a:t>
            </a:r>
            <a:r>
              <a:rPr lang="es-CO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necesidades para compra de equipo </a:t>
            </a:r>
            <a:r>
              <a:rPr lang="es-CO" sz="1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biomédico </a:t>
            </a:r>
            <a:r>
              <a:rPr lang="es-CO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año 2017 .</a:t>
            </a:r>
          </a:p>
          <a:p>
            <a:pPr algn="just"/>
            <a:r>
              <a:rPr lang="es-CO" sz="1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-Elaborar </a:t>
            </a:r>
            <a:r>
              <a:rPr lang="es-CO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cuadro en </a:t>
            </a:r>
            <a:r>
              <a:rPr lang="es-CO" sz="1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Excel </a:t>
            </a:r>
            <a:r>
              <a:rPr lang="es-CO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 requerimientos de mantenimientos no solucionados y la justificación.</a:t>
            </a:r>
          </a:p>
          <a:p>
            <a:pPr algn="just"/>
            <a:r>
              <a:rPr lang="es-CO" sz="1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-Socializar </a:t>
            </a:r>
            <a:r>
              <a:rPr lang="es-CO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procedimiento Plan de Mantenimiento Equipo Biomédico.</a:t>
            </a:r>
          </a:p>
          <a:p>
            <a:pPr algn="just"/>
            <a:r>
              <a:rPr lang="es-CO" sz="1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-Informe </a:t>
            </a:r>
            <a:r>
              <a:rPr lang="es-CO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seguimiento y cumplimiento del procedimiento Plan de Mantenimiento.</a:t>
            </a:r>
          </a:p>
          <a:p>
            <a:pPr algn="just"/>
            <a:r>
              <a:rPr lang="es-CO" sz="1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-Informe </a:t>
            </a:r>
            <a:r>
              <a:rPr lang="es-CO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lang="es-CO" sz="1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actualización </a:t>
            </a:r>
            <a:r>
              <a:rPr lang="es-CO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las hojas de vida.</a:t>
            </a:r>
          </a:p>
          <a:p>
            <a:pPr algn="just"/>
            <a:r>
              <a:rPr lang="es-CO" sz="1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-Entrega </a:t>
            </a:r>
            <a:r>
              <a:rPr lang="es-CO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documentos al archivo central. </a:t>
            </a:r>
          </a:p>
          <a:p>
            <a:pPr algn="just"/>
            <a:r>
              <a:rPr lang="es-CO" sz="1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-Conceptos Técnicos </a:t>
            </a:r>
            <a:r>
              <a:rPr lang="es-CO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Equipos fuera de  servicio.</a:t>
            </a:r>
          </a:p>
          <a:p>
            <a:pPr algn="just"/>
            <a:r>
              <a:rPr lang="es-CO" sz="1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-Informe </a:t>
            </a:r>
            <a:r>
              <a:rPr lang="es-CO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entregar de equipos a Activos Fijos o devolverlos a sus respectivas Dependencias.</a:t>
            </a:r>
          </a:p>
        </p:txBody>
      </p:sp>
    </p:spTree>
    <p:extLst>
      <p:ext uri="{BB962C8B-B14F-4D97-AF65-F5344CB8AC3E}">
        <p14:creationId xmlns:p14="http://schemas.microsoft.com/office/powerpoint/2010/main" val="1441237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3 Diagrama"/>
          <p:cNvGraphicFramePr/>
          <p:nvPr>
            <p:extLst>
              <p:ext uri="{D42A27DB-BD31-4B8C-83A1-F6EECF244321}">
                <p14:modId xmlns:p14="http://schemas.microsoft.com/office/powerpoint/2010/main" val="2330327944"/>
              </p:ext>
            </p:extLst>
          </p:nvPr>
        </p:nvGraphicFramePr>
        <p:xfrm>
          <a:off x="2884714" y="167842"/>
          <a:ext cx="5954486" cy="6159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3373491"/>
              </p:ext>
            </p:extLst>
          </p:nvPr>
        </p:nvGraphicFramePr>
        <p:xfrm>
          <a:off x="251519" y="908720"/>
          <a:ext cx="3017609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31298"/>
                <a:gridCol w="1686311"/>
              </a:tblGrid>
              <a:tr h="216024">
                <a:tc gridSpan="2"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FECHAS DEL 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PLAN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Suscripción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23-dic-15</a:t>
                      </a: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Terminación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31-dic-16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6129085"/>
              </p:ext>
            </p:extLst>
          </p:nvPr>
        </p:nvGraphicFramePr>
        <p:xfrm>
          <a:off x="3853543" y="963149"/>
          <a:ext cx="4234543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35544"/>
                <a:gridCol w="2998999"/>
              </a:tblGrid>
              <a:tr h="216024">
                <a:tc gridSpan="2"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RESPONSABLES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ACTUALES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Área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kern="1200" dirty="0" smtClean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Sargento</a:t>
                      </a:r>
                      <a:r>
                        <a:rPr lang="es-CO" sz="1600" kern="1200" baseline="0" dirty="0" smtClean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Mayor </a:t>
                      </a:r>
                      <a:r>
                        <a:rPr lang="es-CO" sz="1600" kern="1200" dirty="0" smtClean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Benedetti </a:t>
                      </a: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Unidad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JUSD.</a:t>
                      </a:r>
                      <a:r>
                        <a:rPr lang="es-CO" sz="1600" kern="1200" dirty="0" smtClean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Andrea Grillo 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1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8176548"/>
              </p:ext>
            </p:extLst>
          </p:nvPr>
        </p:nvGraphicFramePr>
        <p:xfrm>
          <a:off x="8723513" y="952263"/>
          <a:ext cx="3109257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20952"/>
                <a:gridCol w="1388305"/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RESULTADO A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30-jun-17</a:t>
                      </a:r>
                      <a:endParaRPr lang="es-CO" sz="1600" b="1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Cumplimiento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100%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Avance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100%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1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3950338"/>
              </p:ext>
            </p:extLst>
          </p:nvPr>
        </p:nvGraphicFramePr>
        <p:xfrm>
          <a:off x="8067831" y="2134901"/>
          <a:ext cx="3906454" cy="327529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906454"/>
              </a:tblGrid>
              <a:tr h="40959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kern="12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OBSERVACIONES DEL TRIMESTRE</a:t>
                      </a:r>
                      <a:endParaRPr lang="es-CO" sz="16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865704">
                <a:tc>
                  <a:txBody>
                    <a:bodyPr/>
                    <a:lstStyle/>
                    <a:p>
                      <a:pPr algn="l"/>
                      <a:r>
                        <a:rPr lang="es-CO" sz="1600" kern="1200" dirty="0" smtClean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Se cumplió con la meta de crear y actualizar las Hojas de Vida de Equipos industriales</a:t>
                      </a:r>
                    </a:p>
                    <a:p>
                      <a:pPr algn="just"/>
                      <a:endParaRPr lang="es-CO" sz="16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1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4690462"/>
              </p:ext>
            </p:extLst>
          </p:nvPr>
        </p:nvGraphicFramePr>
        <p:xfrm>
          <a:off x="8044543" y="5508172"/>
          <a:ext cx="3907971" cy="71195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07971"/>
              </a:tblGrid>
              <a:tr h="376673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ESTADO DEL PLAN</a:t>
                      </a:r>
                      <a:endParaRPr lang="es-CO" sz="16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22403">
                <a:tc>
                  <a:txBody>
                    <a:bodyPr/>
                    <a:lstStyle/>
                    <a:p>
                      <a:pPr algn="ctr"/>
                      <a:r>
                        <a:rPr lang="es-CO" sz="1600" b="1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CUMPLIDO</a:t>
                      </a:r>
                      <a:endParaRPr lang="es-CO" sz="16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rgbClr val="11834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1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3236317"/>
              </p:ext>
            </p:extLst>
          </p:nvPr>
        </p:nvGraphicFramePr>
        <p:xfrm>
          <a:off x="150125" y="1971674"/>
          <a:ext cx="7670041" cy="47304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460436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3 Diagrama"/>
          <p:cNvGraphicFramePr/>
          <p:nvPr>
            <p:extLst>
              <p:ext uri="{D42A27DB-BD31-4B8C-83A1-F6EECF244321}">
                <p14:modId xmlns:p14="http://schemas.microsoft.com/office/powerpoint/2010/main" val="3545611810"/>
              </p:ext>
            </p:extLst>
          </p:nvPr>
        </p:nvGraphicFramePr>
        <p:xfrm>
          <a:off x="2884714" y="167842"/>
          <a:ext cx="5954486" cy="6159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8099157"/>
              </p:ext>
            </p:extLst>
          </p:nvPr>
        </p:nvGraphicFramePr>
        <p:xfrm>
          <a:off x="251519" y="908720"/>
          <a:ext cx="3017609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31298"/>
                <a:gridCol w="1686311"/>
              </a:tblGrid>
              <a:tr h="216024">
                <a:tc gridSpan="2"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FECHAS DEL 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PLAN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Suscripción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01-feb-17</a:t>
                      </a:r>
                      <a:endParaRPr lang="es-E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Terminación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30-oct-16</a:t>
                      </a:r>
                      <a:endParaRPr lang="es-E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3566457"/>
              </p:ext>
            </p:extLst>
          </p:nvPr>
        </p:nvGraphicFramePr>
        <p:xfrm>
          <a:off x="3853543" y="963149"/>
          <a:ext cx="4234543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35544"/>
                <a:gridCol w="2998999"/>
              </a:tblGrid>
              <a:tr h="216024">
                <a:tc gridSpan="2"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RESPONSABLES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ACTUALES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Área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PD.</a:t>
                      </a:r>
                      <a:r>
                        <a:rPr lang="es-CO" sz="1600" b="1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Patricia Estupiñan</a:t>
                      </a:r>
                      <a:endParaRPr lang="es-CO" sz="16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Unidad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JUSD. Sandra Galeano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1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8495871"/>
              </p:ext>
            </p:extLst>
          </p:nvPr>
        </p:nvGraphicFramePr>
        <p:xfrm>
          <a:off x="8723513" y="952263"/>
          <a:ext cx="3109257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20952"/>
                <a:gridCol w="1388305"/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RESULTADO A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30-jun-17</a:t>
                      </a:r>
                      <a:endParaRPr lang="es-CO" sz="1600" b="1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Cumplimiento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92%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Avance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92%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0456705"/>
              </p:ext>
            </p:extLst>
          </p:nvPr>
        </p:nvGraphicFramePr>
        <p:xfrm>
          <a:off x="191069" y="2079172"/>
          <a:ext cx="7424382" cy="4621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8" name="1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529440"/>
              </p:ext>
            </p:extLst>
          </p:nvPr>
        </p:nvGraphicFramePr>
        <p:xfrm>
          <a:off x="8133279" y="5496450"/>
          <a:ext cx="3897909" cy="6705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897909"/>
              </a:tblGrid>
              <a:tr h="268669">
                <a:tc>
                  <a:txBody>
                    <a:bodyPr/>
                    <a:lstStyle/>
                    <a:p>
                      <a:pPr algn="ctr"/>
                      <a:r>
                        <a:rPr lang="es-CO" sz="14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ESTADO DEL PLAN</a:t>
                      </a:r>
                      <a:endParaRPr lang="es-CO" sz="14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22403">
                <a:tc>
                  <a:txBody>
                    <a:bodyPr/>
                    <a:lstStyle/>
                    <a:p>
                      <a:pPr algn="ctr"/>
                      <a:r>
                        <a:rPr lang="es-CO" b="1" dirty="0" smtClean="0">
                          <a:latin typeface="Arial Narrow" panose="020B0606020202030204" pitchFamily="34" charset="0"/>
                        </a:rPr>
                        <a:t>VENCIDO</a:t>
                      </a:r>
                      <a:endParaRPr lang="es-CO" b="1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18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8141576"/>
              </p:ext>
            </p:extLst>
          </p:nvPr>
        </p:nvGraphicFramePr>
        <p:xfrm>
          <a:off x="8125691" y="2192482"/>
          <a:ext cx="3848594" cy="321771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848594"/>
              </a:tblGrid>
              <a:tr h="4023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kern="12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OBSERVACIONES DEL TRIMESTRE</a:t>
                      </a:r>
                      <a:endParaRPr lang="es-CO" sz="16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815324">
                <a:tc>
                  <a:txBody>
                    <a:bodyPr/>
                    <a:lstStyle/>
                    <a:p>
                      <a:pPr algn="just"/>
                      <a:r>
                        <a:rPr lang="es-CO" sz="16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Aunque el Área ha efectuado tramites</a:t>
                      </a:r>
                      <a:r>
                        <a:rPr lang="es-CO" sz="1600" baseline="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para la entrega de la dotación a los funcionarios, aún no ha presentado avances para medir el cumplimiento total del plan; razón por la cual se presenta como meta vencida hasta tanto no presente el informe final.</a:t>
                      </a:r>
                      <a:endParaRPr lang="es-CO" sz="16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0" name="19 Llamada rectangular redondeada"/>
          <p:cNvSpPr/>
          <p:nvPr/>
        </p:nvSpPr>
        <p:spPr>
          <a:xfrm>
            <a:off x="4572000" y="2666999"/>
            <a:ext cx="2784143" cy="587829"/>
          </a:xfrm>
          <a:prstGeom prst="wedgeRoundRectCallout">
            <a:avLst>
              <a:gd name="adj1" fmla="val -3937"/>
              <a:gd name="adj2" fmla="val 346107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s-CO" sz="1600" dirty="0" smtClean="0">
                <a:latin typeface="Arial Narrow" panose="020B0606020202030204" pitchFamily="34" charset="0"/>
              </a:rPr>
              <a:t>- Suministro </a:t>
            </a:r>
            <a:r>
              <a:rPr lang="es-CO" sz="1600" dirty="0">
                <a:latin typeface="Arial Narrow" panose="020B0606020202030204" pitchFamily="34" charset="0"/>
              </a:rPr>
              <a:t>uniformes a funcionarios. (Ley 70/88</a:t>
            </a:r>
            <a:r>
              <a:rPr lang="es-CO" sz="1600" dirty="0" smtClean="0">
                <a:latin typeface="Arial Narrow" panose="020B0606020202030204" pitchFamily="34" charset="0"/>
              </a:rPr>
              <a:t>). </a:t>
            </a:r>
            <a:endParaRPr lang="es-CO" sz="1600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5162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3 Diagrama"/>
          <p:cNvGraphicFramePr/>
          <p:nvPr>
            <p:extLst>
              <p:ext uri="{D42A27DB-BD31-4B8C-83A1-F6EECF244321}">
                <p14:modId xmlns:p14="http://schemas.microsoft.com/office/powerpoint/2010/main" val="2856299778"/>
              </p:ext>
            </p:extLst>
          </p:nvPr>
        </p:nvGraphicFramePr>
        <p:xfrm>
          <a:off x="1465338" y="181490"/>
          <a:ext cx="9616636" cy="6159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9187060"/>
              </p:ext>
            </p:extLst>
          </p:nvPr>
        </p:nvGraphicFramePr>
        <p:xfrm>
          <a:off x="251519" y="908720"/>
          <a:ext cx="3017609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31298"/>
                <a:gridCol w="1686311"/>
              </a:tblGrid>
              <a:tr h="216024">
                <a:tc gridSpan="2"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FECHAS DEL 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PLAN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Suscripción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12-dic-16</a:t>
                      </a:r>
                      <a:endParaRPr lang="es-E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Terminación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30-dic-17</a:t>
                      </a:r>
                      <a:endParaRPr lang="es-E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3511069"/>
              </p:ext>
            </p:extLst>
          </p:nvPr>
        </p:nvGraphicFramePr>
        <p:xfrm>
          <a:off x="3853543" y="963149"/>
          <a:ext cx="4234543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35544"/>
                <a:gridCol w="2998999"/>
              </a:tblGrid>
              <a:tr h="216024">
                <a:tc gridSpan="2"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RESPONSABLES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ACTUALES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Área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OPS. Cristina Peña</a:t>
                      </a: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Unidad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JUSD (E). Sandra Galeano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1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2385083"/>
              </p:ext>
            </p:extLst>
          </p:nvPr>
        </p:nvGraphicFramePr>
        <p:xfrm>
          <a:off x="8723513" y="952263"/>
          <a:ext cx="3109257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20952"/>
                <a:gridCol w="1388305"/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RESULTADO A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30-jun-17</a:t>
                      </a:r>
                      <a:endParaRPr lang="es-CO" sz="1600" b="1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Cumplimiento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100%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Avance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15%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7388966"/>
              </p:ext>
            </p:extLst>
          </p:nvPr>
        </p:nvGraphicFramePr>
        <p:xfrm>
          <a:off x="8133279" y="5496450"/>
          <a:ext cx="3897909" cy="6705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897909"/>
              </a:tblGrid>
              <a:tr h="268669">
                <a:tc>
                  <a:txBody>
                    <a:bodyPr/>
                    <a:lstStyle/>
                    <a:p>
                      <a:pPr algn="ctr"/>
                      <a:r>
                        <a:rPr lang="es-CO" sz="14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ESTADO DEL PLAN</a:t>
                      </a:r>
                      <a:endParaRPr lang="es-CO" sz="14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22403">
                <a:tc>
                  <a:txBody>
                    <a:bodyPr/>
                    <a:lstStyle/>
                    <a:p>
                      <a:pPr algn="ctr"/>
                      <a:r>
                        <a:rPr lang="es-CO" b="1" dirty="0" smtClean="0">
                          <a:latin typeface="Arial Narrow" panose="020B0606020202030204" pitchFamily="34" charset="0"/>
                        </a:rPr>
                        <a:t>EN</a:t>
                      </a:r>
                      <a:r>
                        <a:rPr lang="es-CO" b="1" baseline="0" dirty="0" smtClean="0">
                          <a:latin typeface="Arial Narrow" panose="020B0606020202030204" pitchFamily="34" charset="0"/>
                        </a:rPr>
                        <a:t> DESARROLLO</a:t>
                      </a:r>
                      <a:endParaRPr lang="es-CO" b="1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rgbClr val="11834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1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8991232"/>
              </p:ext>
            </p:extLst>
          </p:nvPr>
        </p:nvGraphicFramePr>
        <p:xfrm>
          <a:off x="8125691" y="2192482"/>
          <a:ext cx="3848594" cy="321771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848594"/>
              </a:tblGrid>
              <a:tr h="4023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kern="12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OBSERVACIONES DEL TRIMESTRE</a:t>
                      </a:r>
                      <a:endParaRPr lang="es-CO" sz="16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815324">
                <a:tc>
                  <a:txBody>
                    <a:bodyPr/>
                    <a:lstStyle/>
                    <a:p>
                      <a:pPr algn="just"/>
                      <a:endParaRPr lang="es-CO" sz="1600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es-CO" sz="1600" dirty="0" smtClean="0">
                          <a:latin typeface="Arial Narrow" panose="020B0606020202030204" pitchFamily="34" charset="0"/>
                        </a:rPr>
                        <a:t>Seguimiento a la  solicitud de adecuación de centros de acopio ante la Unidad de Apoyo Logístico. 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es-CO" sz="1600" dirty="0" smtClean="0">
                        <a:latin typeface="Arial Narrow" panose="020B0606020202030204" pitchFamily="34" charset="0"/>
                      </a:endParaRP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es-CO" sz="1600" dirty="0" smtClean="0">
                          <a:latin typeface="Arial Narrow" panose="020B0606020202030204" pitchFamily="34" charset="0"/>
                        </a:rPr>
                        <a:t>inspecciones mensuales referentes al cumplimiento normativo de los centros de almacenamiento de residuos.</a:t>
                      </a:r>
                      <a:endParaRPr lang="es-CO" sz="2000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endParaRPr lang="es-CO" sz="16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5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0346867"/>
              </p:ext>
            </p:extLst>
          </p:nvPr>
        </p:nvGraphicFramePr>
        <p:xfrm>
          <a:off x="0" y="2142699"/>
          <a:ext cx="8002205" cy="4571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3355995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3 Diagrama"/>
          <p:cNvGraphicFramePr/>
          <p:nvPr>
            <p:extLst>
              <p:ext uri="{D42A27DB-BD31-4B8C-83A1-F6EECF244321}">
                <p14:modId xmlns:p14="http://schemas.microsoft.com/office/powerpoint/2010/main" val="3282036782"/>
              </p:ext>
            </p:extLst>
          </p:nvPr>
        </p:nvGraphicFramePr>
        <p:xfrm>
          <a:off x="2884714" y="167842"/>
          <a:ext cx="5954486" cy="6159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8925987"/>
              </p:ext>
            </p:extLst>
          </p:nvPr>
        </p:nvGraphicFramePr>
        <p:xfrm>
          <a:off x="251519" y="908720"/>
          <a:ext cx="3017609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31298"/>
                <a:gridCol w="1686311"/>
              </a:tblGrid>
              <a:tr h="216024">
                <a:tc gridSpan="2"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FECHAS DEL 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PLAN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Suscripción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17-Mar-17</a:t>
                      </a:r>
                      <a:endParaRPr lang="es-E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Terminación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30-Dic-17</a:t>
                      </a:r>
                      <a:endParaRPr lang="es-E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0600649"/>
              </p:ext>
            </p:extLst>
          </p:nvPr>
        </p:nvGraphicFramePr>
        <p:xfrm>
          <a:off x="3853543" y="963149"/>
          <a:ext cx="4234543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35544"/>
                <a:gridCol w="2998999"/>
              </a:tblGrid>
              <a:tr h="216024">
                <a:tc gridSpan="2"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RESPONSABLES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ACTUALES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Área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PD.</a:t>
                      </a:r>
                      <a:r>
                        <a:rPr lang="es-CO" sz="1600" b="1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Sandra Galeano</a:t>
                      </a:r>
                      <a:endParaRPr lang="es-CO" sz="16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Unidad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JUSD. Sandra Galeano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1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9711953"/>
              </p:ext>
            </p:extLst>
          </p:nvPr>
        </p:nvGraphicFramePr>
        <p:xfrm>
          <a:off x="8723513" y="952263"/>
          <a:ext cx="3109257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20952"/>
                <a:gridCol w="1388305"/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RESULTADO A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30-jun-17</a:t>
                      </a:r>
                      <a:endParaRPr lang="es-CO" sz="1600" b="1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Cumplimiento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50</a:t>
                      </a: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%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Avance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50</a:t>
                      </a: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%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9219068"/>
              </p:ext>
            </p:extLst>
          </p:nvPr>
        </p:nvGraphicFramePr>
        <p:xfrm>
          <a:off x="8125691" y="2192482"/>
          <a:ext cx="3848594" cy="321771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848594"/>
              </a:tblGrid>
              <a:tr h="4023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kern="12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OBSERVACIONES DEL TRIMESTRE</a:t>
                      </a:r>
                      <a:endParaRPr lang="es-CO" sz="16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815324">
                <a:tc>
                  <a:txBody>
                    <a:bodyPr/>
                    <a:lstStyle/>
                    <a:p>
                      <a:pPr marL="285750" marR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s-CO" sz="1600" kern="1200" dirty="0" smtClean="0">
                          <a:solidFill>
                            <a:schemeClr val="dk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Realizar las modificaciones respectivas al procedimiento "Terminación Anticipada de Contratos de Mínima Cuantía.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600" kern="1200" dirty="0" smtClean="0">
                        <a:solidFill>
                          <a:schemeClr val="dk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285750" marR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s-CO" sz="1600" kern="1200" dirty="0" smtClean="0">
                          <a:solidFill>
                            <a:schemeClr val="dk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Ingresar los datos de los Contratistas actuales en el Sistema de Información Dinámica Gerencial.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600" kern="1200" dirty="0" smtClean="0">
                        <a:solidFill>
                          <a:schemeClr val="dk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285750" marR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s-CO" sz="1600" kern="1200" dirty="0" smtClean="0">
                          <a:solidFill>
                            <a:schemeClr val="dk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ingresar los datos de los Contratistas actuales en la Página WEB de la Entidad.</a:t>
                      </a:r>
                      <a:endParaRPr lang="es-CO" sz="1600" kern="1200" dirty="0">
                        <a:solidFill>
                          <a:schemeClr val="dk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" name="1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8863166"/>
              </p:ext>
            </p:extLst>
          </p:nvPr>
        </p:nvGraphicFramePr>
        <p:xfrm>
          <a:off x="8145874" y="5487517"/>
          <a:ext cx="3897909" cy="6705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897909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s-CO" sz="14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ESTADO DEL PLAN</a:t>
                      </a:r>
                      <a:endParaRPr lang="es-CO" sz="14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22403">
                <a:tc>
                  <a:txBody>
                    <a:bodyPr/>
                    <a:lstStyle/>
                    <a:p>
                      <a:pPr algn="ctr"/>
                      <a:r>
                        <a:rPr lang="es-CO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EN DESARROLLO</a:t>
                      </a:r>
                      <a:endParaRPr lang="es-CO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rgbClr val="0099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6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7879186"/>
              </p:ext>
            </p:extLst>
          </p:nvPr>
        </p:nvGraphicFramePr>
        <p:xfrm>
          <a:off x="0" y="2381108"/>
          <a:ext cx="7738281" cy="42380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2082312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3 Diagrama"/>
          <p:cNvGraphicFramePr/>
          <p:nvPr>
            <p:extLst>
              <p:ext uri="{D42A27DB-BD31-4B8C-83A1-F6EECF244321}">
                <p14:modId xmlns:p14="http://schemas.microsoft.com/office/powerpoint/2010/main" val="3256646547"/>
              </p:ext>
            </p:extLst>
          </p:nvPr>
        </p:nvGraphicFramePr>
        <p:xfrm>
          <a:off x="2884714" y="167842"/>
          <a:ext cx="5954486" cy="6159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5780688"/>
              </p:ext>
            </p:extLst>
          </p:nvPr>
        </p:nvGraphicFramePr>
        <p:xfrm>
          <a:off x="251519" y="908720"/>
          <a:ext cx="3017609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31298"/>
                <a:gridCol w="1686311"/>
              </a:tblGrid>
              <a:tr h="216024">
                <a:tc gridSpan="2"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FECHAS DEL 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PLAN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Suscripción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01-dic-16</a:t>
                      </a: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Terminación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31-dic-17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6151952"/>
              </p:ext>
            </p:extLst>
          </p:nvPr>
        </p:nvGraphicFramePr>
        <p:xfrm>
          <a:off x="3853543" y="963149"/>
          <a:ext cx="4234543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35544"/>
                <a:gridCol w="2998999"/>
              </a:tblGrid>
              <a:tr h="216024">
                <a:tc gridSpan="2"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RESPONSABLES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ACTUALES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Área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b="1" dirty="0" smtClean="0">
                          <a:latin typeface="Arial Narrow" panose="020B0606020202030204" pitchFamily="34" charset="0"/>
                        </a:rPr>
                        <a:t>PD.</a:t>
                      </a:r>
                      <a:r>
                        <a:rPr lang="es-CO" sz="1600" b="1" baseline="0" dirty="0" smtClean="0">
                          <a:latin typeface="Arial Narrow" panose="020B0606020202030204" pitchFamily="34" charset="0"/>
                        </a:rPr>
                        <a:t> Oscar  Troncoso</a:t>
                      </a:r>
                      <a:endParaRPr lang="es-CO" sz="1600" b="1" dirty="0" smtClean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Unidad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JUSD. </a:t>
                      </a:r>
                      <a:r>
                        <a:rPr lang="es-CO" sz="1600" kern="1200" dirty="0" smtClean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Andrea Grillo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1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9318246"/>
              </p:ext>
            </p:extLst>
          </p:nvPr>
        </p:nvGraphicFramePr>
        <p:xfrm>
          <a:off x="8723513" y="952263"/>
          <a:ext cx="3109257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20952"/>
                <a:gridCol w="1388305"/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RESULTADO A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30-jun-17</a:t>
                      </a:r>
                      <a:endParaRPr lang="es-CO" sz="1600" b="1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Cumplimiento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43%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Avance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35%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1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0899098"/>
              </p:ext>
            </p:extLst>
          </p:nvPr>
        </p:nvGraphicFramePr>
        <p:xfrm>
          <a:off x="8067831" y="2134901"/>
          <a:ext cx="3906454" cy="327529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906454"/>
              </a:tblGrid>
              <a:tr h="40959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kern="12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OBSERVACIONES DEL TRIMESTRE</a:t>
                      </a:r>
                      <a:endParaRPr lang="es-CO" sz="16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865704">
                <a:tc>
                  <a:txBody>
                    <a:bodyPr/>
                    <a:lstStyle/>
                    <a:p>
                      <a:pPr algn="just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Se entrega informe estadístico de abril a junio/17 y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se avanza en </a:t>
                      </a: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la organización de carpetas con riesgo de caída de los archivadores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y en el c</a:t>
                      </a: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ambio de carpetas que se encuentran en mal estado (prioridad las solicitadas por juzgados y las de respuesta de tutelas).</a:t>
                      </a:r>
                    </a:p>
                    <a:p>
                      <a:pPr algn="just"/>
                      <a:endParaRPr lang="es-CO" sz="1600" baseline="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endParaRPr lang="es-CO" sz="16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1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1905079"/>
              </p:ext>
            </p:extLst>
          </p:nvPr>
        </p:nvGraphicFramePr>
        <p:xfrm>
          <a:off x="8044543" y="5508172"/>
          <a:ext cx="3907971" cy="71195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07971"/>
              </a:tblGrid>
              <a:tr h="376673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ESTADO DEL PLAN</a:t>
                      </a:r>
                      <a:endParaRPr lang="es-CO" sz="16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22403">
                <a:tc>
                  <a:txBody>
                    <a:bodyPr/>
                    <a:lstStyle/>
                    <a:p>
                      <a:pPr algn="ctr"/>
                      <a:r>
                        <a:rPr lang="es-CO" sz="1600" b="1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VENCIDO PARCIALMENTE</a:t>
                      </a:r>
                      <a:endParaRPr lang="es-CO" sz="16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1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1424837"/>
              </p:ext>
            </p:extLst>
          </p:nvPr>
        </p:nvGraphicFramePr>
        <p:xfrm>
          <a:off x="212651" y="1895474"/>
          <a:ext cx="6583934" cy="49625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5" name="14 Llamada rectangular redondeada"/>
          <p:cNvSpPr/>
          <p:nvPr/>
        </p:nvSpPr>
        <p:spPr>
          <a:xfrm>
            <a:off x="5677469" y="2457073"/>
            <a:ext cx="2356619" cy="3356873"/>
          </a:xfrm>
          <a:prstGeom prst="wedgeRoundRectCallout">
            <a:avLst>
              <a:gd name="adj1" fmla="val -62004"/>
              <a:gd name="adj2" fmla="val 39097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s-CO" sz="1200" dirty="0" smtClean="0">
                <a:latin typeface="Arial Narrow" panose="020B0606020202030204" pitchFamily="34" charset="0"/>
              </a:rPr>
              <a:t>-</a:t>
            </a:r>
            <a:r>
              <a:rPr lang="es-CO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Actualización </a:t>
            </a:r>
            <a:r>
              <a:rPr lang="es-CO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procedimiento (1).</a:t>
            </a:r>
          </a:p>
          <a:p>
            <a:pPr algn="just"/>
            <a:r>
              <a:rPr lang="es-CO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-Organizar </a:t>
            </a:r>
            <a:r>
              <a:rPr lang="es-CO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H.C. con riesgo de </a:t>
            </a:r>
            <a:r>
              <a:rPr lang="es-CO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caída </a:t>
            </a:r>
            <a:r>
              <a:rPr lang="es-CO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los </a:t>
            </a:r>
            <a:r>
              <a:rPr lang="es-CO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archivadores.</a:t>
            </a:r>
            <a:endParaRPr lang="es-CO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es-CO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-Arreglo </a:t>
            </a:r>
            <a:r>
              <a:rPr lang="es-CO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sistema de aire </a:t>
            </a:r>
            <a:r>
              <a:rPr lang="es-CO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mecánico </a:t>
            </a:r>
            <a:r>
              <a:rPr lang="es-CO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ventilación.</a:t>
            </a:r>
          </a:p>
          <a:p>
            <a:pPr algn="just"/>
            <a:r>
              <a:rPr lang="es-CO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-Solicitar </a:t>
            </a:r>
            <a:r>
              <a:rPr lang="es-CO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estudio al Área S.S.T. que determine las condiciones de trabajo de los Funcionarios.</a:t>
            </a:r>
          </a:p>
          <a:p>
            <a:pPr algn="just"/>
            <a:r>
              <a:rPr lang="es-CO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-Presentar una propuesta a la Dirección General para ampliar espacios, para  el archivo de Historias Clínicas </a:t>
            </a:r>
            <a:r>
              <a:rPr lang="es-CO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CO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1253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3 Diagrama"/>
          <p:cNvGraphicFramePr/>
          <p:nvPr>
            <p:extLst>
              <p:ext uri="{D42A27DB-BD31-4B8C-83A1-F6EECF244321}">
                <p14:modId xmlns:p14="http://schemas.microsoft.com/office/powerpoint/2010/main" val="2703042150"/>
              </p:ext>
            </p:extLst>
          </p:nvPr>
        </p:nvGraphicFramePr>
        <p:xfrm>
          <a:off x="2884714" y="167842"/>
          <a:ext cx="5954486" cy="6159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362915"/>
              </p:ext>
            </p:extLst>
          </p:nvPr>
        </p:nvGraphicFramePr>
        <p:xfrm>
          <a:off x="251519" y="908720"/>
          <a:ext cx="3017609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31298"/>
                <a:gridCol w="1686311"/>
              </a:tblGrid>
              <a:tr h="216024">
                <a:tc gridSpan="2"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FECHAS DEL 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PLAN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Suscripción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04-abr-17</a:t>
                      </a:r>
                      <a:endParaRPr lang="es-E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Terminación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30-dic-17</a:t>
                      </a:r>
                      <a:endParaRPr lang="es-E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1882100"/>
              </p:ext>
            </p:extLst>
          </p:nvPr>
        </p:nvGraphicFramePr>
        <p:xfrm>
          <a:off x="3853543" y="963149"/>
          <a:ext cx="4234543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35544"/>
                <a:gridCol w="2998999"/>
              </a:tblGrid>
              <a:tr h="216024">
                <a:tc gridSpan="2"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RESPONSABLES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ACTUALES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Área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PD. </a:t>
                      </a:r>
                      <a:r>
                        <a:rPr lang="es-CO" sz="1400" b="1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Miguel Ángel Obando</a:t>
                      </a:r>
                      <a:endParaRPr lang="es-CO" sz="14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Unidad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JUSD. Oscar</a:t>
                      </a:r>
                      <a:r>
                        <a:rPr lang="es-CO" sz="1600" b="1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Mesa</a:t>
                      </a:r>
                      <a:endParaRPr lang="es-CO" sz="16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1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808924"/>
              </p:ext>
            </p:extLst>
          </p:nvPr>
        </p:nvGraphicFramePr>
        <p:xfrm>
          <a:off x="8723513" y="952263"/>
          <a:ext cx="3109257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20952"/>
                <a:gridCol w="1388305"/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RESULTADO A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30-jun-17</a:t>
                      </a:r>
                      <a:endParaRPr lang="es-CO" sz="1600" b="1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Cumplimiento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00%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Avance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00%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1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4266203"/>
              </p:ext>
            </p:extLst>
          </p:nvPr>
        </p:nvGraphicFramePr>
        <p:xfrm>
          <a:off x="8067831" y="2134901"/>
          <a:ext cx="3906454" cy="327529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906454"/>
              </a:tblGrid>
              <a:tr h="40959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kern="12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OBSERVACIONES DEL TRIMESTRE</a:t>
                      </a:r>
                      <a:endParaRPr lang="es-CO" sz="16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865704">
                <a:tc>
                  <a:txBody>
                    <a:bodyPr/>
                    <a:lstStyle/>
                    <a:p>
                      <a:pPr algn="just"/>
                      <a:r>
                        <a:rPr lang="es-CO" sz="1600" baseline="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Las fechas del cumplimiento de metas se fijaron para el segundo semestre de la vigencia.</a:t>
                      </a:r>
                      <a:endParaRPr lang="es-CO" sz="16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8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94127939"/>
              </p:ext>
            </p:extLst>
          </p:nvPr>
        </p:nvGraphicFramePr>
        <p:xfrm>
          <a:off x="95535" y="1988840"/>
          <a:ext cx="7833814" cy="4869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5" name="1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4991934"/>
              </p:ext>
            </p:extLst>
          </p:nvPr>
        </p:nvGraphicFramePr>
        <p:xfrm>
          <a:off x="8114267" y="5494993"/>
          <a:ext cx="3897909" cy="6705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897909"/>
              </a:tblGrid>
              <a:tr h="268669">
                <a:tc>
                  <a:txBody>
                    <a:bodyPr/>
                    <a:lstStyle/>
                    <a:p>
                      <a:pPr algn="ctr"/>
                      <a:r>
                        <a:rPr lang="es-CO" sz="14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ESTADO DEL PLAN</a:t>
                      </a:r>
                      <a:endParaRPr lang="es-CO" sz="14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22403">
                <a:tc>
                  <a:txBody>
                    <a:bodyPr/>
                    <a:lstStyle/>
                    <a:p>
                      <a:pPr algn="ctr"/>
                      <a:r>
                        <a:rPr lang="es-CO" b="1" dirty="0" smtClean="0">
                          <a:latin typeface="Arial Narrow" panose="020B0606020202030204" pitchFamily="34" charset="0"/>
                        </a:rPr>
                        <a:t>EN DESARROLLO</a:t>
                      </a:r>
                      <a:endParaRPr lang="es-CO" b="1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0648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3 Diagrama"/>
          <p:cNvGraphicFramePr/>
          <p:nvPr>
            <p:extLst>
              <p:ext uri="{D42A27DB-BD31-4B8C-83A1-F6EECF244321}">
                <p14:modId xmlns:p14="http://schemas.microsoft.com/office/powerpoint/2010/main" val="2332634639"/>
              </p:ext>
            </p:extLst>
          </p:nvPr>
        </p:nvGraphicFramePr>
        <p:xfrm>
          <a:off x="2884714" y="167842"/>
          <a:ext cx="5954486" cy="6159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6505195"/>
              </p:ext>
            </p:extLst>
          </p:nvPr>
        </p:nvGraphicFramePr>
        <p:xfrm>
          <a:off x="251519" y="908720"/>
          <a:ext cx="3017609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31298"/>
                <a:gridCol w="1686311"/>
              </a:tblGrid>
              <a:tr h="216024">
                <a:tc gridSpan="2"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FECHAS DEL 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PLAN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Suscripción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12-Jul-16</a:t>
                      </a:r>
                      <a:endParaRPr lang="es-E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Terminación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30-Jun-17</a:t>
                      </a:r>
                      <a:endParaRPr lang="es-E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2850504"/>
              </p:ext>
            </p:extLst>
          </p:nvPr>
        </p:nvGraphicFramePr>
        <p:xfrm>
          <a:off x="3853543" y="963149"/>
          <a:ext cx="4234543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35544"/>
                <a:gridCol w="2998999"/>
              </a:tblGrid>
              <a:tr h="216024">
                <a:tc gridSpan="2"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RESPONSABLES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ACTUALES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Área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PD.</a:t>
                      </a:r>
                      <a:r>
                        <a:rPr lang="es-CO" sz="1600" b="1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Rubby Herrera Maje</a:t>
                      </a:r>
                      <a:endParaRPr lang="es-CO" sz="16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Unidad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JUSD. Oscar</a:t>
                      </a:r>
                      <a:r>
                        <a:rPr lang="es-CO" sz="1600" b="1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Mesa</a:t>
                      </a:r>
                      <a:endParaRPr lang="es-CO" sz="16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1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0688245"/>
              </p:ext>
            </p:extLst>
          </p:nvPr>
        </p:nvGraphicFramePr>
        <p:xfrm>
          <a:off x="8723513" y="952263"/>
          <a:ext cx="3109257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20952"/>
                <a:gridCol w="1388305"/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RESULTADO A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30-jun-17</a:t>
                      </a:r>
                      <a:endParaRPr lang="es-CO" sz="1600" b="1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Cumplimiento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84%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Avance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74%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304233"/>
              </p:ext>
            </p:extLst>
          </p:nvPr>
        </p:nvGraphicFramePr>
        <p:xfrm>
          <a:off x="8125691" y="2192482"/>
          <a:ext cx="3848594" cy="321771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848594"/>
              </a:tblGrid>
              <a:tr h="4023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kern="12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OBSERVACIONES DEL TRIMESTRE</a:t>
                      </a:r>
                      <a:endParaRPr lang="es-CO" sz="16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815324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kern="1200" dirty="0" smtClean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Se presenta avance sobre la liquidación de los Contratos 2015 en un 73% </a:t>
                      </a:r>
                      <a:endParaRPr lang="es-CO" sz="1600" kern="1200" dirty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3" name="1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6014629"/>
              </p:ext>
            </p:extLst>
          </p:nvPr>
        </p:nvGraphicFramePr>
        <p:xfrm>
          <a:off x="8091715" y="5477125"/>
          <a:ext cx="3897909" cy="6705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897909"/>
              </a:tblGrid>
              <a:tr h="268669">
                <a:tc>
                  <a:txBody>
                    <a:bodyPr/>
                    <a:lstStyle/>
                    <a:p>
                      <a:pPr algn="ctr"/>
                      <a:r>
                        <a:rPr lang="es-CO" sz="14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ESTADO DEL PLAN</a:t>
                      </a:r>
                      <a:endParaRPr lang="es-CO" sz="14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22403">
                <a:tc>
                  <a:txBody>
                    <a:bodyPr/>
                    <a:lstStyle/>
                    <a:p>
                      <a:pPr algn="ctr"/>
                      <a:r>
                        <a:rPr lang="es-CO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VENCIDO</a:t>
                      </a:r>
                      <a:r>
                        <a:rPr lang="es-CO" b="1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PARCIALMENTE</a:t>
                      </a:r>
                      <a:endParaRPr lang="es-CO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0771583"/>
              </p:ext>
            </p:extLst>
          </p:nvPr>
        </p:nvGraphicFramePr>
        <p:xfrm>
          <a:off x="353291" y="2275609"/>
          <a:ext cx="7722276" cy="44568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5" name="14 Llamada rectangular redondeada"/>
          <p:cNvSpPr/>
          <p:nvPr/>
        </p:nvSpPr>
        <p:spPr>
          <a:xfrm>
            <a:off x="4991504" y="2550878"/>
            <a:ext cx="2977738" cy="812965"/>
          </a:xfrm>
          <a:prstGeom prst="wedgeRoundRectCallout">
            <a:avLst>
              <a:gd name="adj1" fmla="val -6758"/>
              <a:gd name="adj2" fmla="val 253255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s-CO" sz="1200" dirty="0">
              <a:latin typeface="Arial Narrow" panose="020B0606020202030204" pitchFamily="34" charset="0"/>
            </a:endParaRPr>
          </a:p>
          <a:p>
            <a:pPr algn="just"/>
            <a:r>
              <a:rPr lang="es-CO" sz="1200" dirty="0" smtClean="0">
                <a:latin typeface="Arial Narrow" panose="020B0606020202030204" pitchFamily="34" charset="0"/>
              </a:rPr>
              <a:t>- </a:t>
            </a:r>
            <a:r>
              <a:rPr lang="es-CO" sz="1200" dirty="0">
                <a:solidFill>
                  <a:schemeClr val="tx1"/>
                </a:solidFill>
                <a:latin typeface="Arial Narrow" panose="020B0606020202030204" pitchFamily="34" charset="0"/>
              </a:rPr>
              <a:t>Adecuación espacio archivo</a:t>
            </a:r>
            <a:r>
              <a:rPr lang="es-CO" sz="1500" dirty="0">
                <a:solidFill>
                  <a:schemeClr val="tx1"/>
                </a:solidFill>
                <a:latin typeface="Arial Narrow" panose="020B0606020202030204" pitchFamily="34" charset="0"/>
              </a:rPr>
              <a:t>. </a:t>
            </a:r>
            <a:endParaRPr lang="es-CO" sz="16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endParaRPr lang="es-CO" sz="1600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2241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3 Diagrama"/>
          <p:cNvGraphicFramePr/>
          <p:nvPr>
            <p:extLst>
              <p:ext uri="{D42A27DB-BD31-4B8C-83A1-F6EECF244321}">
                <p14:modId xmlns:p14="http://schemas.microsoft.com/office/powerpoint/2010/main" val="3017754848"/>
              </p:ext>
            </p:extLst>
          </p:nvPr>
        </p:nvGraphicFramePr>
        <p:xfrm>
          <a:off x="2884714" y="167842"/>
          <a:ext cx="5954486" cy="6159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5037062"/>
              </p:ext>
            </p:extLst>
          </p:nvPr>
        </p:nvGraphicFramePr>
        <p:xfrm>
          <a:off x="251519" y="908720"/>
          <a:ext cx="3017609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31298"/>
                <a:gridCol w="1686311"/>
              </a:tblGrid>
              <a:tr h="216024">
                <a:tc gridSpan="2"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FECHA S DEL 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PLAN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Suscripción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28-abr-17</a:t>
                      </a:r>
                      <a:endParaRPr lang="es-E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Terminación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31-dic-17</a:t>
                      </a:r>
                      <a:endParaRPr lang="es-E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8642813"/>
              </p:ext>
            </p:extLst>
          </p:nvPr>
        </p:nvGraphicFramePr>
        <p:xfrm>
          <a:off x="3853543" y="963149"/>
          <a:ext cx="4234543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35544"/>
                <a:gridCol w="2998999"/>
              </a:tblGrid>
              <a:tr h="216024">
                <a:tc gridSpan="2"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RESPONSABLES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ACTUALES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Área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PD.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Luz Stella Tirado </a:t>
                      </a:r>
                      <a:endParaRPr lang="es-CO" sz="16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Unidad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kern="1200" dirty="0" smtClean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JUSD. Oscar Mesa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1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3698732"/>
              </p:ext>
            </p:extLst>
          </p:nvPr>
        </p:nvGraphicFramePr>
        <p:xfrm>
          <a:off x="8723513" y="952263"/>
          <a:ext cx="3109257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20952"/>
                <a:gridCol w="1388305"/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RESULTADO A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30-jun-17</a:t>
                      </a:r>
                      <a:endParaRPr lang="es-CO" sz="1600" b="1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Cumplimiento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100%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Avance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18%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1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0240060"/>
              </p:ext>
            </p:extLst>
          </p:nvPr>
        </p:nvGraphicFramePr>
        <p:xfrm>
          <a:off x="8067831" y="2134901"/>
          <a:ext cx="3906454" cy="327529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906454"/>
              </a:tblGrid>
              <a:tr h="40959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kern="12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OBSERVACIONES DEL TRIMESTRE</a:t>
                      </a:r>
                      <a:endParaRPr lang="es-CO" sz="16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865704">
                <a:tc>
                  <a:txBody>
                    <a:bodyPr/>
                    <a:lstStyle/>
                    <a:p>
                      <a:pPr algn="just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Entrega 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Plan de Acción/17</a:t>
                      </a:r>
                      <a:endParaRPr lang="es-CO" sz="16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1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3362907"/>
              </p:ext>
            </p:extLst>
          </p:nvPr>
        </p:nvGraphicFramePr>
        <p:xfrm>
          <a:off x="8044543" y="5508172"/>
          <a:ext cx="3907971" cy="71195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07971"/>
              </a:tblGrid>
              <a:tr h="376673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ESTADO DEL PLAN</a:t>
                      </a:r>
                      <a:endParaRPr lang="es-CO" sz="16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22403">
                <a:tc>
                  <a:txBody>
                    <a:bodyPr/>
                    <a:lstStyle/>
                    <a:p>
                      <a:pPr algn="ctr"/>
                      <a:r>
                        <a:rPr lang="es-CO" sz="1600" b="1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EN DESARROLLO</a:t>
                      </a:r>
                      <a:endParaRPr lang="es-CO" sz="16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rgbClr val="11834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1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0089991"/>
              </p:ext>
            </p:extLst>
          </p:nvPr>
        </p:nvGraphicFramePr>
        <p:xfrm>
          <a:off x="129058" y="2078182"/>
          <a:ext cx="7677461" cy="47798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3708599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3 Diagrama"/>
          <p:cNvGraphicFramePr/>
          <p:nvPr>
            <p:extLst>
              <p:ext uri="{D42A27DB-BD31-4B8C-83A1-F6EECF244321}">
                <p14:modId xmlns:p14="http://schemas.microsoft.com/office/powerpoint/2010/main" val="4003370332"/>
              </p:ext>
            </p:extLst>
          </p:nvPr>
        </p:nvGraphicFramePr>
        <p:xfrm>
          <a:off x="2884714" y="167842"/>
          <a:ext cx="5954486" cy="6159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5122120"/>
              </p:ext>
            </p:extLst>
          </p:nvPr>
        </p:nvGraphicFramePr>
        <p:xfrm>
          <a:off x="251519" y="908720"/>
          <a:ext cx="3017609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31298"/>
                <a:gridCol w="1686311"/>
              </a:tblGrid>
              <a:tr h="216024">
                <a:tc gridSpan="2"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FECHA S DEL 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PLAN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Suscripción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Terminación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1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4965758"/>
              </p:ext>
            </p:extLst>
          </p:nvPr>
        </p:nvGraphicFramePr>
        <p:xfrm>
          <a:off x="8723513" y="952263"/>
          <a:ext cx="3109257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20952"/>
                <a:gridCol w="1388305"/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RESULTADO A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30-jun-17</a:t>
                      </a:r>
                      <a:endParaRPr lang="es-CO" sz="1600" b="1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Cumplimiento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0%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Avance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0%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1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7053491"/>
              </p:ext>
            </p:extLst>
          </p:nvPr>
        </p:nvGraphicFramePr>
        <p:xfrm>
          <a:off x="8067831" y="3350436"/>
          <a:ext cx="3906454" cy="205976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906454"/>
              </a:tblGrid>
              <a:tr h="2464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kern="12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OBSERVACIONES DEL TRIMESTRE</a:t>
                      </a:r>
                      <a:endParaRPr lang="es-CO" sz="16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1724484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u="none" dirty="0" smtClean="0">
                          <a:latin typeface="Arial Narrow" pitchFamily="34" charset="0"/>
                        </a:rPr>
                        <a:t>Según</a:t>
                      </a:r>
                      <a:r>
                        <a:rPr lang="es-CO" sz="1600" baseline="0" dirty="0" smtClean="0">
                          <a:latin typeface="Arial Narrow" pitchFamily="34" charset="0"/>
                        </a:rPr>
                        <a:t> oficio 5552 DIGE del 3 de marzo/17 se </a:t>
                      </a:r>
                      <a:r>
                        <a:rPr lang="es-CO" sz="1600" kern="1200" baseline="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solicitó el plan de mejoramiento con plazo 17/mar/17, a</a:t>
                      </a:r>
                      <a:r>
                        <a:rPr lang="es-ES" sz="1600" kern="1200" baseline="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la fecha no hay respuesta.</a:t>
                      </a:r>
                      <a:endParaRPr lang="es-CO" sz="1600" kern="1200" baseline="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1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309947"/>
              </p:ext>
            </p:extLst>
          </p:nvPr>
        </p:nvGraphicFramePr>
        <p:xfrm>
          <a:off x="8044543" y="5508172"/>
          <a:ext cx="3907971" cy="71195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07971"/>
              </a:tblGrid>
              <a:tr h="376673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ESTADO DEL PLAN</a:t>
                      </a:r>
                      <a:endParaRPr lang="es-CO" sz="16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22403">
                <a:tc>
                  <a:txBody>
                    <a:bodyPr/>
                    <a:lstStyle/>
                    <a:p>
                      <a:pPr algn="ctr"/>
                      <a:r>
                        <a:rPr lang="es-CO" sz="1600" b="1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SIN</a:t>
                      </a:r>
                      <a:r>
                        <a:rPr lang="es-CO" sz="1600" b="1" baseline="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PRESENTAR</a:t>
                      </a:r>
                      <a:endParaRPr lang="es-CO" sz="16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1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2460912"/>
              </p:ext>
            </p:extLst>
          </p:nvPr>
        </p:nvGraphicFramePr>
        <p:xfrm>
          <a:off x="3853543" y="963149"/>
          <a:ext cx="4234543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35544"/>
                <a:gridCol w="2998999"/>
              </a:tblGrid>
              <a:tr h="216024">
                <a:tc gridSpan="2"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RESPONSABLES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ACTUALES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Área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JUSD (E).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P.D Sandra Galeano</a:t>
                      </a:r>
                      <a:endParaRPr lang="es-CO" sz="16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Unidad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JUSD (E).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P.D Sandra Galeano</a:t>
                      </a:r>
                      <a:endParaRPr lang="es-CO" sz="16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28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74218938"/>
              </p:ext>
            </p:extLst>
          </p:nvPr>
        </p:nvGraphicFramePr>
        <p:xfrm>
          <a:off x="-396553" y="1916831"/>
          <a:ext cx="8012003" cy="49411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735296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3 Diagrama"/>
          <p:cNvGraphicFramePr/>
          <p:nvPr>
            <p:extLst>
              <p:ext uri="{D42A27DB-BD31-4B8C-83A1-F6EECF244321}">
                <p14:modId xmlns:p14="http://schemas.microsoft.com/office/powerpoint/2010/main" val="931745240"/>
              </p:ext>
            </p:extLst>
          </p:nvPr>
        </p:nvGraphicFramePr>
        <p:xfrm>
          <a:off x="2884714" y="167842"/>
          <a:ext cx="5954486" cy="6159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021865"/>
              </p:ext>
            </p:extLst>
          </p:nvPr>
        </p:nvGraphicFramePr>
        <p:xfrm>
          <a:off x="251519" y="908720"/>
          <a:ext cx="3017609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31298"/>
                <a:gridCol w="1686311"/>
              </a:tblGrid>
              <a:tr h="216024">
                <a:tc gridSpan="2"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FECHA S DEL 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PLAN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Suscripción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09-ago-17</a:t>
                      </a: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Terminación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18-mar-18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1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4327348"/>
              </p:ext>
            </p:extLst>
          </p:nvPr>
        </p:nvGraphicFramePr>
        <p:xfrm>
          <a:off x="8723513" y="952263"/>
          <a:ext cx="3109257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20952"/>
                <a:gridCol w="1388305"/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RESULTADO A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30-jun-17</a:t>
                      </a:r>
                      <a:endParaRPr lang="es-CO" sz="1600" b="1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Cumplimiento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0%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Avance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0%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1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0775423"/>
              </p:ext>
            </p:extLst>
          </p:nvPr>
        </p:nvGraphicFramePr>
        <p:xfrm>
          <a:off x="7897711" y="2393506"/>
          <a:ext cx="3906454" cy="285897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906454"/>
              </a:tblGrid>
              <a:tr h="46537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kern="12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OBSERVACIONES DEL TRIMESTRE</a:t>
                      </a:r>
                      <a:endParaRPr lang="es-CO" sz="16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393605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kern="1200" baseline="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Con oficio 16653 DIGE se estableció el plazo de 12 de julio/17, el cual fue revisado y realizado los ajustes correspondientes y el 9 de agosto fue presentado oficialmente. 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kern="1200" baseline="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 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1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9948232"/>
              </p:ext>
            </p:extLst>
          </p:nvPr>
        </p:nvGraphicFramePr>
        <p:xfrm>
          <a:off x="8044543" y="5508172"/>
          <a:ext cx="3907971" cy="71195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07971"/>
              </a:tblGrid>
              <a:tr h="376673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ESTADO DEL PLAN</a:t>
                      </a:r>
                      <a:endParaRPr lang="es-CO" sz="16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22403">
                <a:tc>
                  <a:txBody>
                    <a:bodyPr/>
                    <a:lstStyle/>
                    <a:p>
                      <a:pPr algn="ctr"/>
                      <a:r>
                        <a:rPr lang="es-CO" sz="1600" b="1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EN DESARROLLO</a:t>
                      </a:r>
                      <a:endParaRPr lang="es-CO" sz="16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1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9635336"/>
              </p:ext>
            </p:extLst>
          </p:nvPr>
        </p:nvGraphicFramePr>
        <p:xfrm>
          <a:off x="3853543" y="963149"/>
          <a:ext cx="4234543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35544"/>
                <a:gridCol w="2998999"/>
              </a:tblGrid>
              <a:tr h="216024">
                <a:tc gridSpan="2"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RESPONSABLES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ACTUALES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Área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PD. Diana Rodríguez </a:t>
                      </a:r>
                      <a:endParaRPr lang="es-CO" sz="16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Unidad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JUSD (E).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P.D Sandra Galeano</a:t>
                      </a:r>
                      <a:endParaRPr lang="es-CO" sz="16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8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81720"/>
              </p:ext>
            </p:extLst>
          </p:nvPr>
        </p:nvGraphicFramePr>
        <p:xfrm>
          <a:off x="657667" y="2280683"/>
          <a:ext cx="6859551" cy="41307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2274662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3 Diagrama"/>
          <p:cNvGraphicFramePr/>
          <p:nvPr>
            <p:extLst>
              <p:ext uri="{D42A27DB-BD31-4B8C-83A1-F6EECF244321}">
                <p14:modId xmlns:p14="http://schemas.microsoft.com/office/powerpoint/2010/main" val="1560670919"/>
              </p:ext>
            </p:extLst>
          </p:nvPr>
        </p:nvGraphicFramePr>
        <p:xfrm>
          <a:off x="2884714" y="167842"/>
          <a:ext cx="5954486" cy="6159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3324357"/>
              </p:ext>
            </p:extLst>
          </p:nvPr>
        </p:nvGraphicFramePr>
        <p:xfrm>
          <a:off x="251519" y="908720"/>
          <a:ext cx="3017609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31298"/>
                <a:gridCol w="1686311"/>
              </a:tblGrid>
              <a:tr h="216024">
                <a:tc gridSpan="2"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FECHA S DEL 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PLAN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Suscripción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Terminación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1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9336293"/>
              </p:ext>
            </p:extLst>
          </p:nvPr>
        </p:nvGraphicFramePr>
        <p:xfrm>
          <a:off x="8723513" y="952263"/>
          <a:ext cx="3109257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20952"/>
                <a:gridCol w="1388305"/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RESULTADO A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30-jun-17</a:t>
                      </a:r>
                      <a:endParaRPr lang="es-CO" sz="1600" b="1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Cumplimiento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0%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Avance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0%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1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5082481"/>
              </p:ext>
            </p:extLst>
          </p:nvPr>
        </p:nvGraphicFramePr>
        <p:xfrm>
          <a:off x="7961506" y="2382873"/>
          <a:ext cx="3906454" cy="290150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906454"/>
              </a:tblGrid>
              <a:tr h="47229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kern="12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OBSERVACIONES DEL TRIMESTRE</a:t>
                      </a:r>
                      <a:endParaRPr lang="es-CO" sz="16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429212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kern="1200" baseline="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Mediante el oficio 16655 fue solicitado el Plan  con plazo máximo de envió 14 de Julio/17, fecha que no se cumplió. Solo hasta el 01de agosto fue recibido el Pla, el cual fue analizado y con, el  correo 514 del 11 de agosto/17 se devolvió solicitando los ajustes y la entrega nuevamente. .</a:t>
                      </a:r>
                      <a:endParaRPr lang="es-CO" sz="1600" kern="1200" baseline="0" dirty="0" smtClean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1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4439163"/>
              </p:ext>
            </p:extLst>
          </p:nvPr>
        </p:nvGraphicFramePr>
        <p:xfrm>
          <a:off x="8044543" y="5508172"/>
          <a:ext cx="3907971" cy="71195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07971"/>
              </a:tblGrid>
              <a:tr h="376673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ESTADO DEL PLAN</a:t>
                      </a:r>
                      <a:endParaRPr lang="es-CO" sz="16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22403">
                <a:tc>
                  <a:txBody>
                    <a:bodyPr/>
                    <a:lstStyle/>
                    <a:p>
                      <a:pPr algn="ctr"/>
                      <a:r>
                        <a:rPr lang="es-CO" sz="1600" b="1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SIN</a:t>
                      </a:r>
                      <a:r>
                        <a:rPr lang="es-CO" sz="1600" b="1" baseline="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PRESENTAR</a:t>
                      </a:r>
                      <a:endParaRPr lang="es-CO" sz="16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1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5408658"/>
              </p:ext>
            </p:extLst>
          </p:nvPr>
        </p:nvGraphicFramePr>
        <p:xfrm>
          <a:off x="3853543" y="963149"/>
          <a:ext cx="4234543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35544"/>
                <a:gridCol w="2998999"/>
              </a:tblGrid>
              <a:tr h="216024">
                <a:tc gridSpan="2"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RESPONSABLES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ACTUALES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Área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PD.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María Eugenia Mican</a:t>
                      </a:r>
                      <a:endParaRPr lang="es-CO" sz="16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Unidad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JUSD (E).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Oscar Mesa</a:t>
                      </a:r>
                      <a:endParaRPr lang="es-CO" sz="16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8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6588455"/>
              </p:ext>
            </p:extLst>
          </p:nvPr>
        </p:nvGraphicFramePr>
        <p:xfrm>
          <a:off x="593871" y="2376376"/>
          <a:ext cx="6848919" cy="3992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2870230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3 Diagrama"/>
          <p:cNvGraphicFramePr/>
          <p:nvPr>
            <p:extLst>
              <p:ext uri="{D42A27DB-BD31-4B8C-83A1-F6EECF244321}">
                <p14:modId xmlns:p14="http://schemas.microsoft.com/office/powerpoint/2010/main" val="157031311"/>
              </p:ext>
            </p:extLst>
          </p:nvPr>
        </p:nvGraphicFramePr>
        <p:xfrm>
          <a:off x="633665" y="406576"/>
          <a:ext cx="11137580" cy="773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6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3513032"/>
              </p:ext>
            </p:extLst>
          </p:nvPr>
        </p:nvGraphicFramePr>
        <p:xfrm>
          <a:off x="532263" y="1419367"/>
          <a:ext cx="11300346" cy="49131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2644690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3 Diagrama"/>
          <p:cNvGraphicFramePr/>
          <p:nvPr>
            <p:extLst>
              <p:ext uri="{D42A27DB-BD31-4B8C-83A1-F6EECF244321}">
                <p14:modId xmlns:p14="http://schemas.microsoft.com/office/powerpoint/2010/main" val="19779809"/>
              </p:ext>
            </p:extLst>
          </p:nvPr>
        </p:nvGraphicFramePr>
        <p:xfrm>
          <a:off x="2884714" y="167842"/>
          <a:ext cx="5954486" cy="6159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1773648"/>
              </p:ext>
            </p:extLst>
          </p:nvPr>
        </p:nvGraphicFramePr>
        <p:xfrm>
          <a:off x="251519" y="908720"/>
          <a:ext cx="3017609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31298"/>
                <a:gridCol w="1686311"/>
              </a:tblGrid>
              <a:tr h="216024">
                <a:tc gridSpan="2"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FECHAS DEL 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PLAN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Suscripción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01-ago-16</a:t>
                      </a:r>
                      <a:endParaRPr lang="es-E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Terminación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31-ene-17</a:t>
                      </a:r>
                      <a:endParaRPr lang="es-E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9470742"/>
              </p:ext>
            </p:extLst>
          </p:nvPr>
        </p:nvGraphicFramePr>
        <p:xfrm>
          <a:off x="3853543" y="963149"/>
          <a:ext cx="4234543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35544"/>
                <a:gridCol w="2998999"/>
              </a:tblGrid>
              <a:tr h="216024">
                <a:tc gridSpan="2"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RESPONSABLES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ACTUALES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Área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PD.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Martha Vargas</a:t>
                      </a:r>
                      <a:endParaRPr lang="es-CO" sz="16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Unidad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6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1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5614132"/>
              </p:ext>
            </p:extLst>
          </p:nvPr>
        </p:nvGraphicFramePr>
        <p:xfrm>
          <a:off x="8723513" y="952263"/>
          <a:ext cx="3109257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20952"/>
                <a:gridCol w="1388305"/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RESULTADO A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30-jun-17</a:t>
                      </a:r>
                      <a:endParaRPr lang="es-CO" sz="1600" b="1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Cumplimiento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64,24%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Avance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64,24%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1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9202605"/>
              </p:ext>
            </p:extLst>
          </p:nvPr>
        </p:nvGraphicFramePr>
        <p:xfrm>
          <a:off x="8067831" y="2134901"/>
          <a:ext cx="3906454" cy="327529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906454"/>
              </a:tblGrid>
              <a:tr h="40959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kern="12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OBSERVACIONES DEL TRIMESTRE</a:t>
                      </a:r>
                      <a:endParaRPr lang="es-CO" sz="16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865704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b="0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El 28 de febrero/17 presentan</a:t>
                      </a:r>
                      <a:r>
                        <a:rPr lang="es-CO" sz="1600" b="0" kern="1200" baseline="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Plan Acción Operativo de la vigencia 2016 sin avances,  Plan de trabajo de anulación de facturas y  28 de abril (2do informe operaciones recíprocas.   </a:t>
                      </a:r>
                      <a:endParaRPr lang="es-CO" sz="1600" b="0" kern="1200" dirty="0" smtClean="0">
                        <a:solidFill>
                          <a:schemeClr val="dk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1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4278609"/>
              </p:ext>
            </p:extLst>
          </p:nvPr>
        </p:nvGraphicFramePr>
        <p:xfrm>
          <a:off x="8044543" y="5508172"/>
          <a:ext cx="3907971" cy="71195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07971"/>
              </a:tblGrid>
              <a:tr h="376673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ESTADO DEL PLAN</a:t>
                      </a:r>
                      <a:endParaRPr lang="es-CO" sz="16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22403">
                <a:tc>
                  <a:txBody>
                    <a:bodyPr/>
                    <a:lstStyle/>
                    <a:p>
                      <a:pPr algn="ctr"/>
                      <a:r>
                        <a:rPr lang="es-CO" sz="1600" b="1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VENCIDO</a:t>
                      </a:r>
                      <a:endParaRPr lang="es-CO" sz="16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27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965067"/>
              </p:ext>
            </p:extLst>
          </p:nvPr>
        </p:nvGraphicFramePr>
        <p:xfrm>
          <a:off x="-242704" y="2566990"/>
          <a:ext cx="6480720" cy="37131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3" name="12 Llamada rectangular redondeada"/>
          <p:cNvSpPr/>
          <p:nvPr/>
        </p:nvSpPr>
        <p:spPr>
          <a:xfrm>
            <a:off x="5150121" y="2566990"/>
            <a:ext cx="2232248" cy="540060"/>
          </a:xfrm>
          <a:prstGeom prst="wedgeRoundRectCallout">
            <a:avLst>
              <a:gd name="adj1" fmla="val -62611"/>
              <a:gd name="adj2" fmla="val 335277"/>
              <a:gd name="adj3" fmla="val 1666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s-CO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-Mapa de Riesgos actualizado</a:t>
            </a:r>
          </a:p>
        </p:txBody>
      </p:sp>
    </p:spTree>
    <p:extLst>
      <p:ext uri="{BB962C8B-B14F-4D97-AF65-F5344CB8AC3E}">
        <p14:creationId xmlns:p14="http://schemas.microsoft.com/office/powerpoint/2010/main" val="1684905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3 Diagrama"/>
          <p:cNvGraphicFramePr/>
          <p:nvPr>
            <p:extLst>
              <p:ext uri="{D42A27DB-BD31-4B8C-83A1-F6EECF244321}">
                <p14:modId xmlns:p14="http://schemas.microsoft.com/office/powerpoint/2010/main" val="2561856803"/>
              </p:ext>
            </p:extLst>
          </p:nvPr>
        </p:nvGraphicFramePr>
        <p:xfrm>
          <a:off x="2884714" y="167842"/>
          <a:ext cx="5954486" cy="6159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7524001"/>
              </p:ext>
            </p:extLst>
          </p:nvPr>
        </p:nvGraphicFramePr>
        <p:xfrm>
          <a:off x="251519" y="908720"/>
          <a:ext cx="3017609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31298"/>
                <a:gridCol w="1686311"/>
              </a:tblGrid>
              <a:tr h="216024">
                <a:tc gridSpan="2"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FECHAS DEL 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PLAN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Suscripción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01-nov-16</a:t>
                      </a:r>
                      <a:endParaRPr lang="es-E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Terminación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31-mar-18</a:t>
                      </a:r>
                      <a:endParaRPr lang="es-E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865869"/>
              </p:ext>
            </p:extLst>
          </p:nvPr>
        </p:nvGraphicFramePr>
        <p:xfrm>
          <a:off x="3853543" y="963149"/>
          <a:ext cx="4234543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35544"/>
                <a:gridCol w="2998999"/>
              </a:tblGrid>
              <a:tr h="216024">
                <a:tc gridSpan="2"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RESPONSABLES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ACTUALES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Área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PD.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Nelson Benitez</a:t>
                      </a:r>
                      <a:endParaRPr lang="es-CO" sz="16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Unidad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6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1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9396993"/>
              </p:ext>
            </p:extLst>
          </p:nvPr>
        </p:nvGraphicFramePr>
        <p:xfrm>
          <a:off x="8723513" y="952263"/>
          <a:ext cx="3109257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20952"/>
                <a:gridCol w="1388305"/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RESULTADO A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30-jun-17</a:t>
                      </a:r>
                      <a:endParaRPr lang="es-CO" sz="1600" b="1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Cumplimiento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33,52%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Avance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2,45%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5" name="14 Llamada rectangular redondeada"/>
          <p:cNvSpPr/>
          <p:nvPr/>
        </p:nvSpPr>
        <p:spPr>
          <a:xfrm>
            <a:off x="5465135" y="2336523"/>
            <a:ext cx="2437894" cy="746919"/>
          </a:xfrm>
          <a:prstGeom prst="wedgeRoundRectCallout">
            <a:avLst>
              <a:gd name="adj1" fmla="val -65629"/>
              <a:gd name="adj2" fmla="val 343603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s-CO" sz="16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Política de costos bajo NICSP</a:t>
            </a:r>
          </a:p>
        </p:txBody>
      </p:sp>
      <p:graphicFrame>
        <p:nvGraphicFramePr>
          <p:cNvPr id="17" name="1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7109806"/>
              </p:ext>
            </p:extLst>
          </p:nvPr>
        </p:nvGraphicFramePr>
        <p:xfrm>
          <a:off x="8067831" y="2134901"/>
          <a:ext cx="3906454" cy="327529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906454"/>
              </a:tblGrid>
              <a:tr h="40959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kern="12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OBSERVACIONES DEL TRIMESTRE</a:t>
                      </a:r>
                      <a:endParaRPr lang="es-CO" sz="16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865704">
                <a:tc>
                  <a:txBody>
                    <a:bodyPr/>
                    <a:lstStyle/>
                    <a:p>
                      <a:pPr algn="just"/>
                      <a:r>
                        <a:rPr lang="es-CO" sz="1600" dirty="0" smtClean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De</a:t>
                      </a:r>
                      <a:r>
                        <a:rPr lang="es-CO" sz="1600" baseline="0" dirty="0" smtClean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acuerdo con reunión con el Responsable del Área, replanteó las fechas para dar cumplimiento al Plan, así como ajuste de las metas.</a:t>
                      </a:r>
                      <a:endParaRPr lang="es-CO" sz="16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1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8222845"/>
              </p:ext>
            </p:extLst>
          </p:nvPr>
        </p:nvGraphicFramePr>
        <p:xfrm>
          <a:off x="8044543" y="5508172"/>
          <a:ext cx="3907971" cy="71195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07971"/>
              </a:tblGrid>
              <a:tr h="376673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ESTADO DEL PLAN</a:t>
                      </a:r>
                      <a:endParaRPr lang="es-CO" sz="16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22403">
                <a:tc>
                  <a:txBody>
                    <a:bodyPr/>
                    <a:lstStyle/>
                    <a:p>
                      <a:pPr algn="ctr"/>
                      <a:r>
                        <a:rPr lang="es-CO" sz="1600" b="1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VENCIDO PARCIALMENTE</a:t>
                      </a:r>
                      <a:endParaRPr lang="es-CO" sz="16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10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8219336"/>
              </p:ext>
            </p:extLst>
          </p:nvPr>
        </p:nvGraphicFramePr>
        <p:xfrm>
          <a:off x="390746" y="2336522"/>
          <a:ext cx="5772325" cy="41068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874027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3 Diagrama"/>
          <p:cNvGraphicFramePr/>
          <p:nvPr>
            <p:extLst>
              <p:ext uri="{D42A27DB-BD31-4B8C-83A1-F6EECF244321}">
                <p14:modId xmlns:p14="http://schemas.microsoft.com/office/powerpoint/2010/main" val="4219894976"/>
              </p:ext>
            </p:extLst>
          </p:nvPr>
        </p:nvGraphicFramePr>
        <p:xfrm>
          <a:off x="2884714" y="167842"/>
          <a:ext cx="5954486" cy="6159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6318703"/>
              </p:ext>
            </p:extLst>
          </p:nvPr>
        </p:nvGraphicFramePr>
        <p:xfrm>
          <a:off x="251519" y="908720"/>
          <a:ext cx="3017609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31298"/>
                <a:gridCol w="1686311"/>
              </a:tblGrid>
              <a:tr h="216024">
                <a:tc gridSpan="2"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FECHAS DEL 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PLAN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Suscripción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22-mar-17</a:t>
                      </a:r>
                      <a:endParaRPr lang="es-E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Terminación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20-ene-18</a:t>
                      </a:r>
                      <a:endParaRPr lang="es-E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8715514"/>
              </p:ext>
            </p:extLst>
          </p:nvPr>
        </p:nvGraphicFramePr>
        <p:xfrm>
          <a:off x="3853543" y="963149"/>
          <a:ext cx="4234543" cy="12496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35544"/>
                <a:gridCol w="2998999"/>
              </a:tblGrid>
              <a:tr h="216024">
                <a:tc gridSpan="2"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RESPONSABLES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ACTUALES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Área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PD.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Martha Vargas, Nelson Benitez y </a:t>
                      </a: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TSD.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Marlen Sanchez</a:t>
                      </a:r>
                      <a:endParaRPr lang="es-CO" sz="16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Unidad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6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1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1584252"/>
              </p:ext>
            </p:extLst>
          </p:nvPr>
        </p:nvGraphicFramePr>
        <p:xfrm>
          <a:off x="8723513" y="952263"/>
          <a:ext cx="3109257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20952"/>
                <a:gridCol w="1388305"/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RESULTADO A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30-jun-17</a:t>
                      </a:r>
                      <a:endParaRPr lang="es-CO" sz="1600" b="1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Cumplimiento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19,00%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Avance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59,00%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1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5020507"/>
              </p:ext>
            </p:extLst>
          </p:nvPr>
        </p:nvGraphicFramePr>
        <p:xfrm>
          <a:off x="8067831" y="2134901"/>
          <a:ext cx="3906454" cy="327529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906454"/>
              </a:tblGrid>
              <a:tr h="40959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kern="12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OBSERVACIONES DEL TRIMESTRE</a:t>
                      </a:r>
                      <a:endParaRPr lang="es-CO" sz="16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865704">
                <a:tc>
                  <a:txBody>
                    <a:bodyPr/>
                    <a:lstStyle/>
                    <a:p>
                      <a:pPr algn="just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Nuevo plan. l</a:t>
                      </a:r>
                      <a:r>
                        <a:rPr lang="es-CO" sz="1600" kern="1200" baseline="0" dirty="0" smtClean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 Unidad Compras Licitaciones y Bienes Activos no ha presentado las acciones de mejoramiento</a:t>
                      </a:r>
                    </a:p>
                    <a:p>
                      <a:pPr algn="just"/>
                      <a:endParaRPr lang="es-CO" sz="16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1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6008436"/>
              </p:ext>
            </p:extLst>
          </p:nvPr>
        </p:nvGraphicFramePr>
        <p:xfrm>
          <a:off x="8044543" y="5508172"/>
          <a:ext cx="3907971" cy="71195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07971"/>
              </a:tblGrid>
              <a:tr h="376673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ESTADO DEL PLAN</a:t>
                      </a:r>
                      <a:endParaRPr lang="es-CO" sz="16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22403">
                <a:tc>
                  <a:txBody>
                    <a:bodyPr/>
                    <a:lstStyle/>
                    <a:p>
                      <a:pPr algn="ctr"/>
                      <a:r>
                        <a:rPr lang="es-CO" sz="1600" b="1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EN</a:t>
                      </a:r>
                      <a:r>
                        <a:rPr lang="es-CO" sz="1600" b="1" baseline="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DESARROLLO</a:t>
                      </a:r>
                      <a:endParaRPr lang="es-CO" sz="16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36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1902472"/>
              </p:ext>
            </p:extLst>
          </p:nvPr>
        </p:nvGraphicFramePr>
        <p:xfrm>
          <a:off x="681037" y="2808514"/>
          <a:ext cx="5904820" cy="34834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13" name="12 Imagen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7542" y="3385457"/>
            <a:ext cx="1723484" cy="19617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8737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3 Diagrama"/>
          <p:cNvGraphicFramePr/>
          <p:nvPr>
            <p:extLst>
              <p:ext uri="{D42A27DB-BD31-4B8C-83A1-F6EECF244321}">
                <p14:modId xmlns:p14="http://schemas.microsoft.com/office/powerpoint/2010/main" val="478019836"/>
              </p:ext>
            </p:extLst>
          </p:nvPr>
        </p:nvGraphicFramePr>
        <p:xfrm>
          <a:off x="2424223" y="167842"/>
          <a:ext cx="7060019" cy="6159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3349766"/>
              </p:ext>
            </p:extLst>
          </p:nvPr>
        </p:nvGraphicFramePr>
        <p:xfrm>
          <a:off x="251519" y="908720"/>
          <a:ext cx="3017609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31298"/>
                <a:gridCol w="1686311"/>
              </a:tblGrid>
              <a:tr h="216024">
                <a:tc gridSpan="2"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FECHAS DEL 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PLAN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Suscripción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27-jun-17</a:t>
                      </a:r>
                      <a:endParaRPr lang="es-E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Terminación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15-feb-18</a:t>
                      </a:r>
                      <a:endParaRPr lang="es-E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0570025"/>
              </p:ext>
            </p:extLst>
          </p:nvPr>
        </p:nvGraphicFramePr>
        <p:xfrm>
          <a:off x="3615071" y="963149"/>
          <a:ext cx="4444408" cy="17983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82231"/>
                <a:gridCol w="3062177"/>
              </a:tblGrid>
              <a:tr h="216024">
                <a:tc gridSpan="2"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RESPONSABLES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ACTUALES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Subdirecciones y oficina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Ambulatoria, Administrativas y Finanzas, Oficina Jurídica - CTSC</a:t>
                      </a:r>
                      <a:endParaRPr lang="es-CO" sz="1400" dirty="0" smtClean="0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Unidades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Farmacia, Compras – Licitaciones y Bienes Activos,</a:t>
                      </a:r>
                      <a:r>
                        <a:rPr lang="es-CO" sz="14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lang="es-CO" sz="14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Informatica, Talento Humano, Oficina Jurídica, </a:t>
                      </a:r>
                      <a:endParaRPr lang="es-CO" sz="14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1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4908808"/>
              </p:ext>
            </p:extLst>
          </p:nvPr>
        </p:nvGraphicFramePr>
        <p:xfrm>
          <a:off x="8625542" y="1050235"/>
          <a:ext cx="3337858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847481"/>
                <a:gridCol w="1490377"/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RESULTADO A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30-jun-17</a:t>
                      </a:r>
                      <a:endParaRPr lang="es-CO" sz="1600" b="1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Cumplimiento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00,00%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Avance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00,00%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1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8602436"/>
              </p:ext>
            </p:extLst>
          </p:nvPr>
        </p:nvGraphicFramePr>
        <p:xfrm>
          <a:off x="8067831" y="2134901"/>
          <a:ext cx="3906454" cy="342711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906454"/>
              </a:tblGrid>
              <a:tr h="40959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kern="12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OBSERVACIONES DEL TRIMESTRE</a:t>
                      </a:r>
                      <a:endParaRPr lang="es-CO" sz="16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865704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kern="1200" baseline="0" dirty="0" smtClean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Correo No. 105 SUFI-UNFI-CONT del 27 de junio/17 fue recibido el plan ajustado; al verificar se observa una meta vencida.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600" kern="1200" baseline="0" dirty="0" smtClean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es-CO" sz="1600" kern="1200" baseline="0" dirty="0" smtClean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Del PM del CIC15 no se cumplió con: Riesgos de índole contable y Procedimiento de autoevaluación  de control al proceso contable (Área Contabilidad - CTSC) (mediante oficio 5300 DIGE/SUFI/UNFI/CONT del 01mar17 la Dirección General Autorizó ampliación del plazo al 30nov17</a:t>
                      </a:r>
                      <a:endParaRPr lang="es-CO" sz="16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1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3150494"/>
              </p:ext>
            </p:extLst>
          </p:nvPr>
        </p:nvGraphicFramePr>
        <p:xfrm>
          <a:off x="8044543" y="5508172"/>
          <a:ext cx="3907971" cy="71195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07971"/>
              </a:tblGrid>
              <a:tr h="376673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ESTADO DEL PLAN</a:t>
                      </a:r>
                      <a:endParaRPr lang="es-CO" sz="16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22403">
                <a:tc>
                  <a:txBody>
                    <a:bodyPr/>
                    <a:lstStyle/>
                    <a:p>
                      <a:pPr algn="ctr"/>
                      <a:r>
                        <a:rPr lang="es-CO" sz="1600" b="1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VENCIDO PARCIALMENTE</a:t>
                      </a:r>
                      <a:endParaRPr lang="es-CO" sz="16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28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2758349"/>
              </p:ext>
            </p:extLst>
          </p:nvPr>
        </p:nvGraphicFramePr>
        <p:xfrm>
          <a:off x="232644" y="2422355"/>
          <a:ext cx="5304937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6" name="15 Llamada rectangular redondeada"/>
          <p:cNvSpPr/>
          <p:nvPr/>
        </p:nvSpPr>
        <p:spPr>
          <a:xfrm>
            <a:off x="4315022" y="2716695"/>
            <a:ext cx="3168353" cy="504056"/>
          </a:xfrm>
          <a:prstGeom prst="wedgeRoundRectCallout">
            <a:avLst>
              <a:gd name="adj1" fmla="val -41567"/>
              <a:gd name="adj2" fmla="val 412515"/>
              <a:gd name="adj3" fmla="val 1666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s-CO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Diagnóstico de utilización del Módulo de Compras (15may17) </a:t>
            </a:r>
          </a:p>
        </p:txBody>
      </p:sp>
    </p:spTree>
    <p:extLst>
      <p:ext uri="{BB962C8B-B14F-4D97-AF65-F5344CB8AC3E}">
        <p14:creationId xmlns:p14="http://schemas.microsoft.com/office/powerpoint/2010/main" val="618558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3 Diagrama"/>
          <p:cNvGraphicFramePr/>
          <p:nvPr>
            <p:extLst>
              <p:ext uri="{D42A27DB-BD31-4B8C-83A1-F6EECF244321}">
                <p14:modId xmlns:p14="http://schemas.microsoft.com/office/powerpoint/2010/main" val="2199521291"/>
              </p:ext>
            </p:extLst>
          </p:nvPr>
        </p:nvGraphicFramePr>
        <p:xfrm>
          <a:off x="2884714" y="167842"/>
          <a:ext cx="5954486" cy="6159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4375122"/>
              </p:ext>
            </p:extLst>
          </p:nvPr>
        </p:nvGraphicFramePr>
        <p:xfrm>
          <a:off x="251519" y="908720"/>
          <a:ext cx="3017609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31298"/>
                <a:gridCol w="1686311"/>
              </a:tblGrid>
              <a:tr h="216024">
                <a:tc gridSpan="2"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FECHAS DEL 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PLAN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Suscripción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28-jun-17</a:t>
                      </a:r>
                      <a:endParaRPr lang="es-E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Terminación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31-ene-18</a:t>
                      </a:r>
                      <a:endParaRPr lang="es-E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599788"/>
              </p:ext>
            </p:extLst>
          </p:nvPr>
        </p:nvGraphicFramePr>
        <p:xfrm>
          <a:off x="3853543" y="963149"/>
          <a:ext cx="4234543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35544"/>
                <a:gridCol w="2998999"/>
              </a:tblGrid>
              <a:tr h="216024">
                <a:tc gridSpan="2"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RESPONSABLES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ACTUALES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Área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SMSM Miriam</a:t>
                      </a:r>
                      <a:r>
                        <a:rPr lang="es-CO" sz="1600" b="1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Ávila</a:t>
                      </a:r>
                      <a:endParaRPr lang="es-CO" sz="16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Unidad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SMSM Miriam</a:t>
                      </a:r>
                      <a:r>
                        <a:rPr lang="es-CO" sz="1600" b="1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Ávila</a:t>
                      </a:r>
                      <a:endParaRPr lang="es-CO" sz="16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1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4611513"/>
              </p:ext>
            </p:extLst>
          </p:nvPr>
        </p:nvGraphicFramePr>
        <p:xfrm>
          <a:off x="8723513" y="952263"/>
          <a:ext cx="3109257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20952"/>
                <a:gridCol w="1388305"/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RESULTADO A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30-jun-17</a:t>
                      </a:r>
                      <a:endParaRPr lang="es-CO" sz="1600" b="1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Cumplimiento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00,00%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Avance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00,00%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1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7564382"/>
              </p:ext>
            </p:extLst>
          </p:nvPr>
        </p:nvGraphicFramePr>
        <p:xfrm>
          <a:off x="8067831" y="2134901"/>
          <a:ext cx="3906454" cy="327529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906454"/>
              </a:tblGrid>
              <a:tr h="40959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kern="12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OBSERVACIONES DEL TRIMESTRE</a:t>
                      </a:r>
                      <a:endParaRPr lang="es-CO" sz="16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865704">
                <a:tc>
                  <a:txBody>
                    <a:bodyPr/>
                    <a:lstStyle/>
                    <a:p>
                      <a:pPr algn="just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Nuevo plan. </a:t>
                      </a:r>
                      <a:endParaRPr lang="es-CO" sz="16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1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5818008"/>
              </p:ext>
            </p:extLst>
          </p:nvPr>
        </p:nvGraphicFramePr>
        <p:xfrm>
          <a:off x="8044543" y="5508172"/>
          <a:ext cx="3907971" cy="71195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07971"/>
              </a:tblGrid>
              <a:tr h="376673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ESTADO DEL PLAN</a:t>
                      </a:r>
                      <a:endParaRPr lang="es-CO" sz="16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22403">
                <a:tc>
                  <a:txBody>
                    <a:bodyPr/>
                    <a:lstStyle/>
                    <a:p>
                      <a:pPr algn="ctr"/>
                      <a:r>
                        <a:rPr lang="es-CO" sz="1600" b="1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EN</a:t>
                      </a:r>
                      <a:r>
                        <a:rPr lang="es-CO" sz="1600" b="1" baseline="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DESARROLLO</a:t>
                      </a:r>
                      <a:endParaRPr lang="es-CO" sz="16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28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5224256"/>
              </p:ext>
            </p:extLst>
          </p:nvPr>
        </p:nvGraphicFramePr>
        <p:xfrm>
          <a:off x="228600" y="2503714"/>
          <a:ext cx="6411686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3761418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3 Diagrama"/>
          <p:cNvGraphicFramePr/>
          <p:nvPr>
            <p:extLst>
              <p:ext uri="{D42A27DB-BD31-4B8C-83A1-F6EECF244321}">
                <p14:modId xmlns:p14="http://schemas.microsoft.com/office/powerpoint/2010/main" val="2809127486"/>
              </p:ext>
            </p:extLst>
          </p:nvPr>
        </p:nvGraphicFramePr>
        <p:xfrm>
          <a:off x="2884714" y="167842"/>
          <a:ext cx="5954486" cy="6159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920602"/>
              </p:ext>
            </p:extLst>
          </p:nvPr>
        </p:nvGraphicFramePr>
        <p:xfrm>
          <a:off x="251519" y="908720"/>
          <a:ext cx="3017609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31298"/>
                <a:gridCol w="1686311"/>
              </a:tblGrid>
              <a:tr h="216024">
                <a:tc gridSpan="2"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FECHAS DEL 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PLAN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Suscripción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24-ene-17</a:t>
                      </a:r>
                      <a:endParaRPr lang="es-E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Terminación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30-jun-17</a:t>
                      </a:r>
                      <a:endParaRPr lang="es-E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0686785"/>
              </p:ext>
            </p:extLst>
          </p:nvPr>
        </p:nvGraphicFramePr>
        <p:xfrm>
          <a:off x="3853543" y="963149"/>
          <a:ext cx="4234543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35544"/>
                <a:gridCol w="2998999"/>
              </a:tblGrid>
              <a:tr h="216024">
                <a:tc gridSpan="2"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RESPONSABLES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ACTUALES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Área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PD. Edgar Jiménez</a:t>
                      </a: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Unidad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6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1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6635646"/>
              </p:ext>
            </p:extLst>
          </p:nvPr>
        </p:nvGraphicFramePr>
        <p:xfrm>
          <a:off x="8723513" y="952263"/>
          <a:ext cx="3109257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20952"/>
                <a:gridCol w="1388305"/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RESULTADO A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30-jun-17</a:t>
                      </a:r>
                      <a:endParaRPr lang="es-CO" sz="1600" b="1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Cumplimiento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55%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Avance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55%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1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6059618"/>
              </p:ext>
            </p:extLst>
          </p:nvPr>
        </p:nvGraphicFramePr>
        <p:xfrm>
          <a:off x="8067831" y="3541493"/>
          <a:ext cx="3906454" cy="186870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906454"/>
              </a:tblGrid>
              <a:tr h="21917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kern="12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OBSERVACIONES DEL TRIMESTRE</a:t>
                      </a:r>
                      <a:endParaRPr lang="es-CO" sz="16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1533427">
                <a:tc>
                  <a:txBody>
                    <a:bodyPr/>
                    <a:lstStyle/>
                    <a:p>
                      <a:pPr algn="just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No se presentaron avances</a:t>
                      </a:r>
                      <a:endParaRPr lang="es-CO" sz="16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1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3576546"/>
              </p:ext>
            </p:extLst>
          </p:nvPr>
        </p:nvGraphicFramePr>
        <p:xfrm>
          <a:off x="8044543" y="5508172"/>
          <a:ext cx="3907971" cy="71195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07971"/>
              </a:tblGrid>
              <a:tr h="376673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ESTADO DEL PLAN</a:t>
                      </a:r>
                      <a:endParaRPr lang="es-CO" sz="16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22403">
                <a:tc>
                  <a:txBody>
                    <a:bodyPr/>
                    <a:lstStyle/>
                    <a:p>
                      <a:pPr algn="ctr"/>
                      <a:r>
                        <a:rPr lang="es-CO" sz="1600" b="1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EN</a:t>
                      </a:r>
                      <a:r>
                        <a:rPr lang="es-CO" sz="1600" b="1" baseline="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DESARROLLO</a:t>
                      </a:r>
                      <a:endParaRPr lang="es-CO" sz="16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2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8396882"/>
              </p:ext>
            </p:extLst>
          </p:nvPr>
        </p:nvGraphicFramePr>
        <p:xfrm>
          <a:off x="247010" y="2275764"/>
          <a:ext cx="7436680" cy="44525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3" name="12 Llamada rectangular redondeada"/>
          <p:cNvSpPr/>
          <p:nvPr/>
        </p:nvSpPr>
        <p:spPr>
          <a:xfrm>
            <a:off x="4669971" y="2124826"/>
            <a:ext cx="3887175" cy="1209939"/>
          </a:xfrm>
          <a:prstGeom prst="wedgeRoundRectCallout">
            <a:avLst>
              <a:gd name="adj1" fmla="val -14536"/>
              <a:gd name="adj2" fmla="val 184973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just">
              <a:buFontTx/>
              <a:buChar char="-"/>
            </a:pPr>
            <a:r>
              <a:rPr lang="es-E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Actualizar el procedimiento </a:t>
            </a:r>
            <a:r>
              <a:rPr lang="es-ES" sz="16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código GF-CART-PR-01</a:t>
            </a:r>
          </a:p>
          <a:p>
            <a:pPr marL="285750" indent="-285750" algn="just">
              <a:buFontTx/>
              <a:buChar char="-"/>
            </a:pPr>
            <a:r>
              <a:rPr lang="es-ES" sz="16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Realizar </a:t>
            </a:r>
            <a:r>
              <a:rPr lang="es-E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correcto </a:t>
            </a:r>
            <a:r>
              <a:rPr lang="es-ES" sz="16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análisis </a:t>
            </a:r>
            <a:r>
              <a:rPr lang="es-E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los riesgos que afectan  la </a:t>
            </a:r>
            <a:r>
              <a:rPr lang="es-ES" sz="16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gestión </a:t>
            </a:r>
            <a:r>
              <a:rPr lang="es-E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</a:t>
            </a:r>
            <a:r>
              <a:rPr lang="es-ES" sz="16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Área.</a:t>
            </a:r>
            <a:endParaRPr lang="es-CO" sz="1600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4331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3 Diagrama"/>
          <p:cNvGraphicFramePr/>
          <p:nvPr>
            <p:extLst>
              <p:ext uri="{D42A27DB-BD31-4B8C-83A1-F6EECF244321}">
                <p14:modId xmlns:p14="http://schemas.microsoft.com/office/powerpoint/2010/main" val="594535728"/>
              </p:ext>
            </p:extLst>
          </p:nvPr>
        </p:nvGraphicFramePr>
        <p:xfrm>
          <a:off x="2884714" y="167842"/>
          <a:ext cx="5954486" cy="6159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2205264"/>
              </p:ext>
            </p:extLst>
          </p:nvPr>
        </p:nvGraphicFramePr>
        <p:xfrm>
          <a:off x="251519" y="908720"/>
          <a:ext cx="3017609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31298"/>
                <a:gridCol w="1686311"/>
              </a:tblGrid>
              <a:tr h="216024">
                <a:tc gridSpan="2"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FECHAS DEL 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PLAN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Suscripción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15-jul-16</a:t>
                      </a:r>
                      <a:endParaRPr lang="es-E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Terminación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31-jul-17</a:t>
                      </a:r>
                      <a:endParaRPr lang="es-E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631667"/>
              </p:ext>
            </p:extLst>
          </p:nvPr>
        </p:nvGraphicFramePr>
        <p:xfrm>
          <a:off x="3853543" y="963149"/>
          <a:ext cx="4234543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35544"/>
                <a:gridCol w="2998999"/>
              </a:tblGrid>
              <a:tr h="216024">
                <a:tc gridSpan="2"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RESPONSABLES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ACTUALES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Área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PD. Nelson</a:t>
                      </a:r>
                      <a:r>
                        <a:rPr lang="es-CO" sz="1600" b="1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Benitez</a:t>
                      </a:r>
                      <a:endParaRPr lang="es-CO" sz="16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Unidad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6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1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1635953"/>
              </p:ext>
            </p:extLst>
          </p:nvPr>
        </p:nvGraphicFramePr>
        <p:xfrm>
          <a:off x="8723513" y="952263"/>
          <a:ext cx="3109257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20952"/>
                <a:gridCol w="1388305"/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RESULTADO A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30-jun-17</a:t>
                      </a:r>
                      <a:endParaRPr lang="es-CO" sz="1600" b="1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Cumplimiento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38%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Avance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21%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1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4899558"/>
              </p:ext>
            </p:extLst>
          </p:nvPr>
        </p:nvGraphicFramePr>
        <p:xfrm>
          <a:off x="8067831" y="3469846"/>
          <a:ext cx="3906454" cy="194035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906454"/>
              </a:tblGrid>
              <a:tr h="22941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kern="12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OBSERVACIONES DEL TRIMESTRE</a:t>
                      </a:r>
                      <a:endParaRPr lang="es-CO" sz="16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1605074">
                <a:tc>
                  <a:txBody>
                    <a:bodyPr/>
                    <a:lstStyle/>
                    <a:p>
                      <a:pPr algn="just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No se presentaron avances.</a:t>
                      </a:r>
                      <a:endParaRPr lang="es-CO" sz="16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1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6257631"/>
              </p:ext>
            </p:extLst>
          </p:nvPr>
        </p:nvGraphicFramePr>
        <p:xfrm>
          <a:off x="8044543" y="5508172"/>
          <a:ext cx="3907971" cy="71195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07971"/>
              </a:tblGrid>
              <a:tr h="376673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ESTADO DEL PLAN</a:t>
                      </a:r>
                      <a:endParaRPr lang="es-CO" sz="16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22403">
                <a:tc>
                  <a:txBody>
                    <a:bodyPr/>
                    <a:lstStyle/>
                    <a:p>
                      <a:pPr algn="ctr"/>
                      <a:r>
                        <a:rPr lang="es-CO" sz="1600" b="1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EN</a:t>
                      </a:r>
                      <a:r>
                        <a:rPr lang="es-CO" sz="1600" b="1" baseline="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DESARROLLO</a:t>
                      </a:r>
                      <a:endParaRPr lang="es-CO" sz="16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15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52233445"/>
              </p:ext>
            </p:extLst>
          </p:nvPr>
        </p:nvGraphicFramePr>
        <p:xfrm>
          <a:off x="137827" y="2139286"/>
          <a:ext cx="7518567" cy="45071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3" name="12 Llamada rectangular redondeada"/>
          <p:cNvSpPr/>
          <p:nvPr/>
        </p:nvSpPr>
        <p:spPr>
          <a:xfrm>
            <a:off x="4669971" y="2079171"/>
            <a:ext cx="3233059" cy="1175658"/>
          </a:xfrm>
          <a:prstGeom prst="wedgeRoundRectCallout">
            <a:avLst>
              <a:gd name="adj1" fmla="val -19922"/>
              <a:gd name="adj2" fmla="val 198717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just">
              <a:buFontTx/>
              <a:buChar char="-"/>
            </a:pPr>
            <a:r>
              <a:rPr lang="es-E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Actualizar Mapa de riesgos del </a:t>
            </a:r>
            <a:r>
              <a:rPr lang="es-ES" sz="16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Área </a:t>
            </a:r>
            <a:r>
              <a:rPr lang="es-E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el que se incluya los riesgos de </a:t>
            </a:r>
            <a:r>
              <a:rPr lang="es-ES" sz="16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corrupción</a:t>
            </a:r>
            <a:endParaRPr lang="es-CO" sz="1600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4331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3 Diagrama"/>
          <p:cNvGraphicFramePr/>
          <p:nvPr>
            <p:extLst>
              <p:ext uri="{D42A27DB-BD31-4B8C-83A1-F6EECF244321}">
                <p14:modId xmlns:p14="http://schemas.microsoft.com/office/powerpoint/2010/main" val="3511572080"/>
              </p:ext>
            </p:extLst>
          </p:nvPr>
        </p:nvGraphicFramePr>
        <p:xfrm>
          <a:off x="633665" y="406576"/>
          <a:ext cx="11137580" cy="773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1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759795"/>
              </p:ext>
            </p:extLst>
          </p:nvPr>
        </p:nvGraphicFramePr>
        <p:xfrm>
          <a:off x="1255595" y="1392071"/>
          <a:ext cx="9799092" cy="47084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2506930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3 Diagrama"/>
          <p:cNvGraphicFramePr/>
          <p:nvPr>
            <p:extLst>
              <p:ext uri="{D42A27DB-BD31-4B8C-83A1-F6EECF244321}">
                <p14:modId xmlns:p14="http://schemas.microsoft.com/office/powerpoint/2010/main" val="2055406665"/>
              </p:ext>
            </p:extLst>
          </p:nvPr>
        </p:nvGraphicFramePr>
        <p:xfrm>
          <a:off x="2884714" y="167842"/>
          <a:ext cx="5954486" cy="6159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1785394"/>
              </p:ext>
            </p:extLst>
          </p:nvPr>
        </p:nvGraphicFramePr>
        <p:xfrm>
          <a:off x="251519" y="908720"/>
          <a:ext cx="3017609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31298"/>
                <a:gridCol w="1686311"/>
              </a:tblGrid>
              <a:tr h="216024">
                <a:tc gridSpan="2"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FECHAS DEL 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PLAN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Suscripción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12-dic-17</a:t>
                      </a:r>
                      <a:endParaRPr lang="es-E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Terminación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30-abril-17</a:t>
                      </a:r>
                      <a:endParaRPr lang="es-E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0394045"/>
              </p:ext>
            </p:extLst>
          </p:nvPr>
        </p:nvGraphicFramePr>
        <p:xfrm>
          <a:off x="3853543" y="963149"/>
          <a:ext cx="4234543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35544"/>
                <a:gridCol w="2998999"/>
              </a:tblGrid>
              <a:tr h="216024">
                <a:tc gridSpan="2"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RESPONSABLES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ACTUALES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Área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Dra. Pilar Valero</a:t>
                      </a: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Unidad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Dra. Pilar Valero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1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3791768"/>
              </p:ext>
            </p:extLst>
          </p:nvPr>
        </p:nvGraphicFramePr>
        <p:xfrm>
          <a:off x="8723513" y="952263"/>
          <a:ext cx="3109257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20952"/>
                <a:gridCol w="1388305"/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RESULTADO A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30-jun-17</a:t>
                      </a:r>
                      <a:endParaRPr lang="es-CO" sz="1600" b="1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Cumplimiento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100%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Avance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76%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1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6866577"/>
              </p:ext>
            </p:extLst>
          </p:nvPr>
        </p:nvGraphicFramePr>
        <p:xfrm>
          <a:off x="8067831" y="3816137"/>
          <a:ext cx="3906454" cy="1594063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906454"/>
              </a:tblGrid>
              <a:tr h="17991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kern="12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OBSERVACIONES DEL TRIMESTRE</a:t>
                      </a:r>
                      <a:endParaRPr lang="es-CO" sz="16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1258783">
                <a:tc>
                  <a:txBody>
                    <a:bodyPr/>
                    <a:lstStyle/>
                    <a:p>
                      <a:pPr algn="just"/>
                      <a:r>
                        <a:rPr lang="es-CO" sz="16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Actividad</a:t>
                      </a:r>
                      <a:r>
                        <a:rPr lang="es-CO" sz="1600" baseline="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que esta acompañada por el Área de Calidad.</a:t>
                      </a:r>
                      <a:endParaRPr lang="es-CO" sz="16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1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699680"/>
              </p:ext>
            </p:extLst>
          </p:nvPr>
        </p:nvGraphicFramePr>
        <p:xfrm>
          <a:off x="8044543" y="5508172"/>
          <a:ext cx="3907971" cy="71195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07971"/>
              </a:tblGrid>
              <a:tr h="376673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ESTADO DEL PLAN</a:t>
                      </a:r>
                      <a:endParaRPr lang="es-CO" sz="16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22403">
                <a:tc>
                  <a:txBody>
                    <a:bodyPr/>
                    <a:lstStyle/>
                    <a:p>
                      <a:pPr algn="ctr"/>
                      <a:r>
                        <a:rPr lang="es-CO" sz="1600" b="1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VENCIDO PARCIALMENTE</a:t>
                      </a:r>
                      <a:endParaRPr lang="es-CO" sz="16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1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2601681"/>
              </p:ext>
            </p:extLst>
          </p:nvPr>
        </p:nvGraphicFramePr>
        <p:xfrm>
          <a:off x="245660" y="2082136"/>
          <a:ext cx="7903030" cy="46803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3" name="12 Llamada rectangular redondeada"/>
          <p:cNvSpPr/>
          <p:nvPr/>
        </p:nvSpPr>
        <p:spPr>
          <a:xfrm>
            <a:off x="4929277" y="2511187"/>
            <a:ext cx="4119187" cy="982639"/>
          </a:xfrm>
          <a:prstGeom prst="wedgeRoundRectCallout">
            <a:avLst>
              <a:gd name="adj1" fmla="val -22880"/>
              <a:gd name="adj2" fmla="val 224050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just">
              <a:buFontTx/>
              <a:buChar char="-"/>
            </a:pPr>
            <a:r>
              <a:rPr lang="es-E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Ingresar al sistema documental institucional el "reglamento de capacitación por </a:t>
            </a:r>
            <a:r>
              <a:rPr lang="es-ES" sz="16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contraprestación </a:t>
            </a:r>
            <a:r>
              <a:rPr lang="es-E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convenios"</a:t>
            </a:r>
            <a:endParaRPr lang="es-CO" sz="1600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1137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3 Diagrama"/>
          <p:cNvGraphicFramePr/>
          <p:nvPr>
            <p:extLst>
              <p:ext uri="{D42A27DB-BD31-4B8C-83A1-F6EECF244321}">
                <p14:modId xmlns:p14="http://schemas.microsoft.com/office/powerpoint/2010/main" val="4016338122"/>
              </p:ext>
            </p:extLst>
          </p:nvPr>
        </p:nvGraphicFramePr>
        <p:xfrm>
          <a:off x="2884714" y="167842"/>
          <a:ext cx="5954486" cy="6159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7089219"/>
              </p:ext>
            </p:extLst>
          </p:nvPr>
        </p:nvGraphicFramePr>
        <p:xfrm>
          <a:off x="251519" y="908720"/>
          <a:ext cx="3017609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31298"/>
                <a:gridCol w="1686311"/>
              </a:tblGrid>
              <a:tr h="216024">
                <a:tc gridSpan="2"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FECHAS DEL 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PLAN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Suscripción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28-jun-17</a:t>
                      </a:r>
                      <a:endParaRPr lang="es-E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Terminación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31-ene-18</a:t>
                      </a:r>
                      <a:endParaRPr lang="es-E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572455"/>
              </p:ext>
            </p:extLst>
          </p:nvPr>
        </p:nvGraphicFramePr>
        <p:xfrm>
          <a:off x="3853543" y="963149"/>
          <a:ext cx="4234543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35544"/>
                <a:gridCol w="2998999"/>
              </a:tblGrid>
              <a:tr h="216024">
                <a:tc gridSpan="2"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RESPONSABLES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ACTUALES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Área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6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Unidad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JUSD. Adriana Bernal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1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2528469"/>
              </p:ext>
            </p:extLst>
          </p:nvPr>
        </p:nvGraphicFramePr>
        <p:xfrm>
          <a:off x="8723513" y="952263"/>
          <a:ext cx="3109257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20952"/>
                <a:gridCol w="1388305"/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RESULTADO A</a:t>
                      </a:r>
                      <a:endParaRPr lang="es-CO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30-jun-17</a:t>
                      </a:r>
                      <a:endParaRPr lang="es-CO" sz="1600" b="1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Cumplimiento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54,78%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Avance</a:t>
                      </a:r>
                      <a:r>
                        <a:rPr lang="es-CO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14,77%</a:t>
                      </a:r>
                      <a:endParaRPr lang="es-CO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1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2554901"/>
              </p:ext>
            </p:extLst>
          </p:nvPr>
        </p:nvGraphicFramePr>
        <p:xfrm>
          <a:off x="8067831" y="2134901"/>
          <a:ext cx="3906454" cy="327529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906454"/>
              </a:tblGrid>
              <a:tr h="40959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kern="12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OBSERVACIONES DEL TRIMESTRE</a:t>
                      </a:r>
                      <a:endParaRPr lang="es-CO" sz="16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865704">
                <a:tc>
                  <a:txBody>
                    <a:bodyPr/>
                    <a:lstStyle/>
                    <a:p>
                      <a:pPr algn="just"/>
                      <a:r>
                        <a:rPr lang="es-CO" sz="16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Presentar informe segundo trimestre: indicando que los mapas de</a:t>
                      </a:r>
                      <a:r>
                        <a:rPr lang="es-CO" sz="1600" baseline="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riesgos ya fueron remitidos a Planeación, definición a través de un tercero para manejo de dineros de la investigación; pendiente confirmar el acceso de datos con la UMNG.</a:t>
                      </a:r>
                      <a:endParaRPr lang="es-CO" sz="16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1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0734931"/>
              </p:ext>
            </p:extLst>
          </p:nvPr>
        </p:nvGraphicFramePr>
        <p:xfrm>
          <a:off x="8044543" y="5508172"/>
          <a:ext cx="3907971" cy="71195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07971"/>
              </a:tblGrid>
              <a:tr h="376673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ESTADO DEL PLAN</a:t>
                      </a:r>
                      <a:endParaRPr lang="es-CO" sz="16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22403">
                <a:tc>
                  <a:txBody>
                    <a:bodyPr/>
                    <a:lstStyle/>
                    <a:p>
                      <a:pPr algn="ctr"/>
                      <a:r>
                        <a:rPr lang="es-CO" sz="1600" b="1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VENCIDO PARCIALMENTE</a:t>
                      </a:r>
                      <a:endParaRPr lang="es-CO" sz="16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" name="12 Llamada rectangular redondeada"/>
          <p:cNvSpPr/>
          <p:nvPr/>
        </p:nvSpPr>
        <p:spPr>
          <a:xfrm>
            <a:off x="4669971" y="2079171"/>
            <a:ext cx="3233059" cy="1175658"/>
          </a:xfrm>
          <a:prstGeom prst="wedgeRoundRectCallout">
            <a:avLst>
              <a:gd name="adj1" fmla="val -13168"/>
              <a:gd name="adj2" fmla="val 198717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just">
              <a:buFontTx/>
              <a:buChar char="-"/>
            </a:pPr>
            <a:r>
              <a:rPr lang="es-CO" sz="16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Procedimiento manejo dineros investigación</a:t>
            </a:r>
          </a:p>
          <a:p>
            <a:pPr marL="285750" indent="-285750" algn="just">
              <a:buFontTx/>
              <a:buChar char="-"/>
            </a:pPr>
            <a:r>
              <a:rPr lang="es-CO" sz="16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Gestión acceso datos bibliográficos (UMNG)</a:t>
            </a:r>
          </a:p>
          <a:p>
            <a:pPr algn="just"/>
            <a:endParaRPr lang="es-CO" sz="1600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0" name="2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3685249"/>
              </p:ext>
            </p:extLst>
          </p:nvPr>
        </p:nvGraphicFramePr>
        <p:xfrm>
          <a:off x="278266" y="2079171"/>
          <a:ext cx="7309077" cy="44522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3322478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3 Diagrama"/>
          <p:cNvGraphicFramePr/>
          <p:nvPr>
            <p:extLst>
              <p:ext uri="{D42A27DB-BD31-4B8C-83A1-F6EECF244321}">
                <p14:modId xmlns:p14="http://schemas.microsoft.com/office/powerpoint/2010/main" val="284493695"/>
              </p:ext>
            </p:extLst>
          </p:nvPr>
        </p:nvGraphicFramePr>
        <p:xfrm>
          <a:off x="2884714" y="167842"/>
          <a:ext cx="5954486" cy="6159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" name="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3908107"/>
              </p:ext>
            </p:extLst>
          </p:nvPr>
        </p:nvGraphicFramePr>
        <p:xfrm>
          <a:off x="668081" y="1605515"/>
          <a:ext cx="10496104" cy="3710764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242701"/>
                <a:gridCol w="2441960"/>
                <a:gridCol w="1573668"/>
                <a:gridCol w="1658629"/>
                <a:gridCol w="3579146"/>
              </a:tblGrid>
              <a:tr h="408736">
                <a:tc rowSpan="2">
                  <a:txBody>
                    <a:bodyPr/>
                    <a:lstStyle/>
                    <a:p>
                      <a:pPr algn="ctr"/>
                      <a:r>
                        <a:rPr lang="es-CO" sz="1200" dirty="0" smtClean="0">
                          <a:latin typeface="Arial Narrow" pitchFamily="34" charset="0"/>
                        </a:rPr>
                        <a:t>Fecha</a:t>
                      </a:r>
                      <a:endParaRPr lang="es-CO" sz="12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200" dirty="0" smtClean="0">
                          <a:latin typeface="Arial Narrow" panose="020B0606020202030204" pitchFamily="34" charset="0"/>
                        </a:rPr>
                        <a:t>Farmacia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CO" sz="1200" dirty="0" smtClean="0">
                          <a:latin typeface="Arial Narrow" pitchFamily="34" charset="0"/>
                        </a:rPr>
                        <a:t>Diferencias</a:t>
                      </a:r>
                      <a:endParaRPr lang="es-CO" sz="12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CO" sz="1200" dirty="0" smtClean="0">
                          <a:latin typeface="Arial Narrow" pitchFamily="34" charset="0"/>
                        </a:rPr>
                        <a:t>Observación</a:t>
                      </a:r>
                      <a:endParaRPr lang="es-CO" sz="12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408736">
                <a:tc v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200" dirty="0" smtClean="0">
                          <a:latin typeface="Arial Narrow" pitchFamily="34" charset="0"/>
                        </a:rPr>
                        <a:t>Sobrantes $</a:t>
                      </a:r>
                      <a:endParaRPr lang="es-CO" sz="1200" b="1" dirty="0" smtClean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 dirty="0" smtClean="0">
                          <a:latin typeface="Arial Narrow" pitchFamily="34" charset="0"/>
                        </a:rPr>
                        <a:t>Faltantes $</a:t>
                      </a:r>
                      <a:endParaRPr lang="es-CO" sz="12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</a:tr>
              <a:tr h="111377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22-may-17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Informe 12782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Médico</a:t>
                      </a:r>
                      <a:r>
                        <a:rPr lang="es-CO" sz="14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 Quirúrgica</a:t>
                      </a:r>
                      <a:endParaRPr lang="es-CO" sz="1400" b="1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1’151,534,44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CO" sz="11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La Responsable de la Farmacia dio cabal cumplimiento a la acción correctiva de ingresar los bienes sobrantes que corresponden a elementos</a:t>
                      </a:r>
                      <a:r>
                        <a:rPr lang="es-CO" sz="11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 de consumo como son los detergentes enzimático.</a:t>
                      </a:r>
                    </a:p>
                    <a:p>
                      <a:pPr algn="just"/>
                      <a:r>
                        <a:rPr lang="es-CO" sz="11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Mantiene el inventario controlado y con los soportes disponibles.</a:t>
                      </a:r>
                      <a:endParaRPr lang="es-CO" sz="11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/>
                </a:tc>
              </a:tr>
              <a:tr h="132536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22-junio-17 Informe 15798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Producción Farmacia </a:t>
                      </a:r>
                      <a:endParaRPr lang="es-CO" sz="14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46’481.051,22</a:t>
                      </a: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400" dirty="0" smtClean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171’536.162,46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1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La Farmacia no presentó los soportes oportunamente antes de emitir el informe; posteriormente presenta</a:t>
                      </a:r>
                      <a:r>
                        <a:rPr lang="es-CO" sz="11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 mediante oficio 18612 del 21 de julio/17 donde hace unos cálculos de entradas y salidas de inventario, de los cuales no es valido para soportar las diferencias, ya que una selectivas e un mecanismo de verificación de la existencia del inventario en tiempo real.</a:t>
                      </a:r>
                      <a:endParaRPr lang="es-CO" sz="1100" dirty="0" smtClean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/>
                </a:tc>
              </a:tr>
              <a:tr h="454150">
                <a:tc gridSpan="2"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b="1" dirty="0" smtClean="0">
                          <a:latin typeface="Arial Narrow" panose="020B0606020202030204" pitchFamily="34" charset="0"/>
                        </a:rPr>
                        <a:t>Totales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400" b="1" u="none" strike="noStrike" dirty="0" smtClean="0">
                          <a:effectLst/>
                          <a:latin typeface="Arial Narrow" pitchFamily="34" charset="0"/>
                        </a:rPr>
                        <a:t>47’632.585</a:t>
                      </a:r>
                      <a:endParaRPr lang="es-CO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400" b="1" u="none" strike="noStrike" dirty="0" smtClean="0">
                          <a:effectLst/>
                          <a:latin typeface="Arial Narrow" pitchFamily="34" charset="0"/>
                        </a:rPr>
                        <a:t>171’536.162,46</a:t>
                      </a:r>
                      <a:endParaRPr lang="es-CO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200" b="1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6292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2562514" y="425713"/>
            <a:ext cx="76327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4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Gracias por la atención prestada</a:t>
            </a:r>
            <a:endParaRPr lang="es-CO" sz="4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550" y="370895"/>
            <a:ext cx="1286367" cy="1380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442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1759</TotalTime>
  <Words>3271</Words>
  <Application>Microsoft Office PowerPoint</Application>
  <PresentationFormat>Personalizado</PresentationFormat>
  <Paragraphs>1020</Paragraphs>
  <Slides>43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43</vt:i4>
      </vt:variant>
    </vt:vector>
  </HeadingPairs>
  <TitlesOfParts>
    <vt:vector size="44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Diana Alejandra Cortés Gaitán</dc:creator>
  <cp:lastModifiedBy>Gustavo Galvis</cp:lastModifiedBy>
  <cp:revision>156</cp:revision>
  <dcterms:created xsi:type="dcterms:W3CDTF">2017-06-12T21:12:32Z</dcterms:created>
  <dcterms:modified xsi:type="dcterms:W3CDTF">2017-08-16T15:12:26Z</dcterms:modified>
</cp:coreProperties>
</file>