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49" r:id="rId2"/>
    <p:sldId id="646" r:id="rId3"/>
    <p:sldId id="648" r:id="rId4"/>
    <p:sldId id="647" r:id="rId5"/>
    <p:sldId id="620" r:id="rId6"/>
    <p:sldId id="621" r:id="rId7"/>
    <p:sldId id="622" r:id="rId8"/>
    <p:sldId id="268" r:id="rId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81A"/>
    <a:srgbClr val="008000"/>
    <a:srgbClr val="1B2085"/>
    <a:srgbClr val="0033CC"/>
    <a:srgbClr val="953735"/>
    <a:srgbClr val="9933FF"/>
    <a:srgbClr val="9966FF"/>
    <a:srgbClr val="9900FF"/>
    <a:srgbClr val="335B97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69" d="100"/>
          <a:sy n="69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1.%20PRESUPUESTO\8.%20Rendici&#243;n%20de%20Cuentas\2014\Graficas%20Proyectos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isa.Palacios.HOSPITALMILITAR\AppData\Local\Microsoft\Windows\Temporary%20Internet%20Files\Content.Outlook\OITNY9GM\GRAFICA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isa.Palacios.HOSPITALMILITAR\AppData\Local\Microsoft\Windows\Temporary%20Internet%20Files\Content.Outlook\OITNY9GM\GRAFICA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1.%20PRESUPUESTO\8.%20Rendici&#243;n%20de%20Cuentas\2014\Graficas%20Proyectos%202014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s-CO" sz="1600"/>
              <a:t>PRESUPUESTO PROYECTOS DE INVERSIÓN 2015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APROPIADO 2015</c:v>
          </c:tx>
          <c:spPr>
            <a:solidFill>
              <a:srgbClr val="41B81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Hoja1!$B$5:$B$8</c:f>
              <c:strCache>
                <c:ptCount val="4"/>
                <c:pt idx="0">
                  <c:v>MTTO ADECUACION INSTALACIONES HOSMIL</c:v>
                </c:pt>
                <c:pt idx="1">
                  <c:v>MEJORAMIENTO SISTEMA DE INFORMACION</c:v>
                </c:pt>
                <c:pt idx="2">
                  <c:v>MTTO MAYOR DE EQUIPOS HOSPITAL MILITAR</c:v>
                </c:pt>
                <c:pt idx="3">
                  <c:v>ADQUISICION EQUIPO MEDIO HMC</c:v>
                </c:pt>
              </c:strCache>
            </c:strRef>
          </c:cat>
          <c:val>
            <c:numRef>
              <c:f>Hoja1!$C$5:$C$8</c:f>
              <c:numCache>
                <c:formatCode>_("$"\ * #,##0.0_);_("$"\ * \(#,##0.0\);_("$"\ * "-"??_);_(@_)</c:formatCode>
                <c:ptCount val="4"/>
                <c:pt idx="0">
                  <c:v>6030</c:v>
                </c:pt>
                <c:pt idx="1">
                  <c:v>3500</c:v>
                </c:pt>
                <c:pt idx="2">
                  <c:v>2070</c:v>
                </c:pt>
                <c:pt idx="3">
                  <c:v>2000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42165144"/>
        <c:axId val="242165536"/>
      </c:barChart>
      <c:catAx>
        <c:axId val="24216514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es-CO"/>
          </a:p>
        </c:txPr>
        <c:crossAx val="242165536"/>
        <c:crosses val="autoZero"/>
        <c:auto val="1"/>
        <c:lblAlgn val="ctr"/>
        <c:lblOffset val="100"/>
        <c:noMultiLvlLbl val="0"/>
      </c:catAx>
      <c:valAx>
        <c:axId val="242165536"/>
        <c:scaling>
          <c:orientation val="minMax"/>
        </c:scaling>
        <c:delete val="0"/>
        <c:axPos val="b"/>
        <c:numFmt formatCode="_(&quot;$&quot;\ * #,##0.0_);_(&quot;$&quot;\ * \(#,##0.0\);_(&quot;$&quot;\ 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s-CO"/>
          </a:p>
        </c:txPr>
        <c:crossAx val="242165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45826175420362"/>
          <c:y val="0.94288655427174761"/>
          <c:w val="0.86079932808200388"/>
          <c:h val="4.2416004703181125E-2"/>
        </c:manualLayout>
      </c:layout>
      <c:overlay val="0"/>
      <c:txPr>
        <a:bodyPr/>
        <a:lstStyle/>
        <a:p>
          <a:pPr algn="ctr">
            <a:defRPr lang="es-CO" sz="120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Arial Narrow" panose="020B0606020202030204" pitchFamily="34" charset="0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113131316072618E-2"/>
                  <c:y val="-0.157831098062895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012390579645786E-2"/>
                  <c:y val="-0.15783109806289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171713347586434E-2"/>
                  <c:y val="-0.21353619149685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Instalaciones!$B$2:$B$10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Instalaciones!$C$2:$C$10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 formatCode="#,##0">
                  <c:v>12569</c:v>
                </c:pt>
                <c:pt idx="3" formatCode="#,##0">
                  <c:v>14268</c:v>
                </c:pt>
                <c:pt idx="4" formatCode="#,##0">
                  <c:v>4000</c:v>
                </c:pt>
                <c:pt idx="5" formatCode="#,##0">
                  <c:v>12443</c:v>
                </c:pt>
                <c:pt idx="6" formatCode="#,##0">
                  <c:v>4700</c:v>
                </c:pt>
                <c:pt idx="7" formatCode="#,##0">
                  <c:v>4530</c:v>
                </c:pt>
                <c:pt idx="8" formatCode="#,##0">
                  <c:v>6030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396744"/>
        <c:axId val="299397136"/>
      </c:lineChart>
      <c:catAx>
        <c:axId val="299396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9397136"/>
        <c:crosses val="autoZero"/>
        <c:auto val="1"/>
        <c:lblAlgn val="ctr"/>
        <c:lblOffset val="100"/>
        <c:noMultiLvlLbl val="0"/>
      </c:catAx>
      <c:valAx>
        <c:axId val="299397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939674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696E-2"/>
                  <c:y val="-0.2135361914968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71E-2"/>
                  <c:y val="-0.155724977666790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'Mantenimiento  de Equipos (2)'!$B$7:$B$15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'Mantenimiento  de Equipos (2)'!$C$7:$C$15</c:f>
              <c:numCache>
                <c:formatCode>#,##0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203</c:v>
                </c:pt>
                <c:pt idx="3">
                  <c:v>269</c:v>
                </c:pt>
                <c:pt idx="4">
                  <c:v>1500</c:v>
                </c:pt>
                <c:pt idx="5">
                  <c:v>800</c:v>
                </c:pt>
                <c:pt idx="6">
                  <c:v>1897</c:v>
                </c:pt>
                <c:pt idx="7" formatCode="#,##0.0">
                  <c:v>646.9</c:v>
                </c:pt>
                <c:pt idx="8">
                  <c:v>2070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522656"/>
        <c:axId val="298523048"/>
      </c:lineChart>
      <c:catAx>
        <c:axId val="298522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8523048"/>
        <c:crosses val="autoZero"/>
        <c:auto val="1"/>
        <c:lblAlgn val="ctr"/>
        <c:lblOffset val="100"/>
        <c:noMultiLvlLbl val="0"/>
      </c:catAx>
      <c:valAx>
        <c:axId val="298523048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8522656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696E-2"/>
                  <c:y val="-0.2135361914968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71E-2"/>
                  <c:y val="0.206358129653970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'ADquisicion de Equipos'!$B$7:$B$15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'ADquisicion de Equipos'!$C$7:$C$15</c:f>
              <c:numCache>
                <c:formatCode>#,##0</c:formatCode>
                <c:ptCount val="9"/>
                <c:pt idx="0">
                  <c:v>2254</c:v>
                </c:pt>
                <c:pt idx="1">
                  <c:v>1315</c:v>
                </c:pt>
                <c:pt idx="2">
                  <c:v>8712</c:v>
                </c:pt>
                <c:pt idx="3">
                  <c:v>3449</c:v>
                </c:pt>
                <c:pt idx="4">
                  <c:v>500</c:v>
                </c:pt>
                <c:pt idx="5">
                  <c:v>500</c:v>
                </c:pt>
                <c:pt idx="6">
                  <c:v>400</c:v>
                </c:pt>
                <c:pt idx="7">
                  <c:v>997</c:v>
                </c:pt>
                <c:pt idx="8">
                  <c:v>2000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524224"/>
        <c:axId val="298524616"/>
      </c:lineChart>
      <c:catAx>
        <c:axId val="298524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8524616"/>
        <c:crosses val="autoZero"/>
        <c:auto val="1"/>
        <c:lblAlgn val="ctr"/>
        <c:lblOffset val="100"/>
        <c:noMultiLvlLbl val="0"/>
      </c:catAx>
      <c:valAx>
        <c:axId val="29852461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852422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01E-2"/>
                  <c:y val="-0.148546915823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703E-2"/>
                  <c:y val="-0.2135361914968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99E-2"/>
                  <c:y val="-0.155724977666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3899259263573102E-2"/>
                  <c:y val="-0.12069436910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201E-2"/>
                  <c:y val="-0.194967827018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01E-2"/>
                  <c:y val="-0.13926273358490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2E-2"/>
                  <c:y val="-0.16711528030188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99E-2"/>
                  <c:y val="-0.194967827018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3059498385551304E-2"/>
                  <c:y val="0.11889616921327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CO"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'Mejoramiento del Sistema de inf'!$B$10:$B$18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'Mejoramiento del Sistema de inf'!$C$10:$C$18</c:f>
              <c:numCache>
                <c:formatCode>#,##0</c:formatCode>
                <c:ptCount val="9"/>
                <c:pt idx="0">
                  <c:v>492</c:v>
                </c:pt>
                <c:pt idx="1">
                  <c:v>1248</c:v>
                </c:pt>
                <c:pt idx="2">
                  <c:v>1732</c:v>
                </c:pt>
                <c:pt idx="3">
                  <c:v>2565</c:v>
                </c:pt>
                <c:pt idx="4">
                  <c:v>500</c:v>
                </c:pt>
                <c:pt idx="5">
                  <c:v>2369</c:v>
                </c:pt>
                <c:pt idx="6">
                  <c:v>2000</c:v>
                </c:pt>
                <c:pt idx="7">
                  <c:v>2400</c:v>
                </c:pt>
                <c:pt idx="8">
                  <c:v>3500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525008"/>
        <c:axId val="298525400"/>
      </c:lineChart>
      <c:catAx>
        <c:axId val="29852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8525400"/>
        <c:crosses val="autoZero"/>
        <c:auto val="1"/>
        <c:lblAlgn val="ctr"/>
        <c:lblOffset val="100"/>
        <c:noMultiLvlLbl val="0"/>
      </c:catAx>
      <c:valAx>
        <c:axId val="298525400"/>
        <c:scaling>
          <c:orientation val="minMax"/>
          <c:max val="3500"/>
          <c:min val="0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98525008"/>
        <c:crosses val="autoZero"/>
        <c:crossBetween val="between"/>
        <c:majorUnit val="1500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C409-8713-40B3-8A86-33E6D603FF96}" type="datetimeFigureOut">
              <a:rPr lang="es-CO" smtClean="0"/>
              <a:pPr/>
              <a:t>22/10/2015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90659-7656-4397-8D02-742B8351EEF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19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4986B-7573-4B36-8A2C-AEAB9E62437B}" type="datetimeFigureOut">
              <a:rPr lang="es-CO" smtClean="0"/>
              <a:pPr/>
              <a:t>22/10/2015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7669D-CD38-4AAD-A1AD-4F548543FA7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9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2718" y="3715277"/>
            <a:ext cx="5535482" cy="14700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922718" y="5193634"/>
            <a:ext cx="553548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el sub-</a:t>
            </a:r>
            <a:r>
              <a:rPr lang="en-US" dirty="0" err="1" smtClean="0"/>
              <a:t>título</a:t>
            </a:r>
            <a:r>
              <a:rPr lang="en-US" dirty="0" smtClean="0"/>
              <a:t> o </a:t>
            </a:r>
            <a:r>
              <a:rPr lang="en-US" dirty="0" err="1" smtClean="0"/>
              <a:t>poner</a:t>
            </a:r>
            <a:r>
              <a:rPr lang="en-US" dirty="0" smtClean="0"/>
              <a:t> la </a:t>
            </a:r>
            <a:r>
              <a:rPr lang="en-US" dirty="0" err="1" smtClean="0"/>
              <a:t>fecha</a:t>
            </a:r>
            <a:r>
              <a:rPr lang="en-US" dirty="0" smtClean="0"/>
              <a:t> de la </a:t>
            </a:r>
            <a:r>
              <a:rPr lang="en-US" dirty="0" err="1" smtClean="0"/>
              <a:t>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39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7A5A-B30B-415D-9D75-AF479F57643C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1A1D8-EAE2-4FF9-BB11-41DB020122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614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9" name="Agrupar 9"/>
          <p:cNvGrpSpPr/>
          <p:nvPr userDrawn="1"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1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3" name="5 Grupo"/>
          <p:cNvGrpSpPr/>
          <p:nvPr userDrawn="1"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25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6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cid:92ec728e-0586-43e2-ba4b-39992802125d@hospitalmilitar.gov.co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cid:6670aafd-6dbf-4aa7-9c07-2593eb049e57@hospitalmilitar.gov.co" TargetMode="External"/><Relationship Id="rId5" Type="http://schemas.openxmlformats.org/officeDocument/2006/relationships/image" Target="../media/image5.jpeg"/><Relationship Id="rId10" Type="http://schemas.openxmlformats.org/officeDocument/2006/relationships/chart" Target="../charts/chart2.xml"/><Relationship Id="rId4" Type="http://schemas.openxmlformats.org/officeDocument/2006/relationships/image" Target="../media/image4.jpe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5.jpg"/><Relationship Id="rId7" Type="http://schemas.openxmlformats.org/officeDocument/2006/relationships/hyperlink" Target="http://www.google.com.co/url?sa=i&amp;rct=j&amp;q=&amp;esrc=s&amp;source=images&amp;cd=&amp;cad=rja&amp;uact=8&amp;docid=dvGWfDq2xF4fZM&amp;tbnid=P6psrXY8DkQqfM:&amp;ved=0CAcQjRw&amp;url=http://www.leverit.com/educativa/index.php?seccion=leverit&amp;ei=W18tVJLOLsHKgwTxioKACg&amp;psig=AFQjCNEVMNEXTbkumv9gf-aY765PEqL_2Q&amp;ust=1412346072558228" TargetMode="External"/><Relationship Id="rId12" Type="http://schemas.openxmlformats.org/officeDocument/2006/relationships/image" Target="../media/image2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11" Type="http://schemas.openxmlformats.org/officeDocument/2006/relationships/image" Target="../media/image22.png"/><Relationship Id="rId5" Type="http://schemas.openxmlformats.org/officeDocument/2006/relationships/image" Target="../media/image17.jpeg"/><Relationship Id="rId10" Type="http://schemas.openxmlformats.org/officeDocument/2006/relationships/image" Target="../media/image21.jpeg"/><Relationship Id="rId4" Type="http://schemas.openxmlformats.org/officeDocument/2006/relationships/image" Target="../media/image16.jp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Marcador de imágenes prediseñada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381328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39835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8" name="17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9728" y="5589240"/>
            <a:ext cx="8414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600" b="1" dirty="0" smtClean="0">
                <a:latin typeface="Arial Narrow" panose="020B0606020202030204" pitchFamily="34" charset="0"/>
              </a:rPr>
              <a:t>INFORME I SEMESTRE 2015 PROYECTOS DE INVERSIÓN</a:t>
            </a:r>
            <a:endParaRPr lang="es-CO" sz="2600" b="1" dirty="0">
              <a:latin typeface="Arial Narrow" panose="020B0606020202030204" pitchFamily="34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3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23" name="22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APROPIACIÓN PROYECTOS DE INVERSIÓN VIGENCIA 2015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219022"/>
              </p:ext>
            </p:extLst>
          </p:nvPr>
        </p:nvGraphicFramePr>
        <p:xfrm>
          <a:off x="178826" y="980728"/>
          <a:ext cx="8785661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1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5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PROYECTO DE INVERSIÓN  ADECUACIÓN Y MANTENIMIENTO DE INSTALACIONES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2" name="11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16" name="15 CuadroTexto"/>
          <p:cNvSpPr txBox="1"/>
          <p:nvPr/>
        </p:nvSpPr>
        <p:spPr>
          <a:xfrm>
            <a:off x="1043608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Arial Narrow" panose="020B060602020203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2204864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CO" b="1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r>
              <a:rPr lang="es-CO" dirty="0" smtClean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" name="Picture 20" descr="DSCN45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6" y="2809555"/>
            <a:ext cx="1842617" cy="119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cid:6670aafd-6dbf-4aa7-9c07-2593eb049e57@hospitalmilitar.gov.co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2" y="2809556"/>
            <a:ext cx="1845007" cy="11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cid:92ec728e-0586-43e2-ba4b-39992802125d@hospitalmilitar.gov.co"/>
          <p:cNvPicPr>
            <a:picLocks noChangeAspect="1" noChangeArrowheads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88" y="2809556"/>
            <a:ext cx="1861976" cy="11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DSCN453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6" y="2809554"/>
            <a:ext cx="1724742" cy="11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196188"/>
              </p:ext>
            </p:extLst>
          </p:nvPr>
        </p:nvGraphicFramePr>
        <p:xfrm>
          <a:off x="125075" y="4247932"/>
          <a:ext cx="8820471" cy="18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51"/>
                <a:gridCol w="1368152"/>
                <a:gridCol w="3572827"/>
                <a:gridCol w="1539741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43204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y Adecuación de Instalaciones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6.030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Sistema Eléctrico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$ 3.600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Sistema Contraincendios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$ 600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Infraestructura con mantenimiento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$ 1.830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019494"/>
              </p:ext>
            </p:extLst>
          </p:nvPr>
        </p:nvGraphicFramePr>
        <p:xfrm>
          <a:off x="283507" y="1196752"/>
          <a:ext cx="8609667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7991452" y="120778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29" name="20 CuadroTexto"/>
          <p:cNvSpPr txBox="1">
            <a:spLocks noChangeArrowheads="1"/>
          </p:cNvSpPr>
          <p:nvPr/>
        </p:nvSpPr>
        <p:spPr bwMode="auto">
          <a:xfrm>
            <a:off x="6929438" y="2376562"/>
            <a:ext cx="19637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</p:spTree>
    <p:extLst>
      <p:ext uri="{BB962C8B-B14F-4D97-AF65-F5344CB8AC3E}">
        <p14:creationId xmlns:p14="http://schemas.microsoft.com/office/powerpoint/2010/main" val="5749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649338"/>
              </p:ext>
            </p:extLst>
          </p:nvPr>
        </p:nvGraphicFramePr>
        <p:xfrm>
          <a:off x="450966" y="980962"/>
          <a:ext cx="8242068" cy="1367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158" name="7 CuadroTexto"/>
          <p:cNvSpPr txBox="1">
            <a:spLocks noChangeArrowheads="1"/>
          </p:cNvSpPr>
          <p:nvPr/>
        </p:nvSpPr>
        <p:spPr bwMode="auto">
          <a:xfrm>
            <a:off x="1924050" y="115888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MANTENIMIENTO MAYOR DE EQUIPO</a:t>
            </a:r>
          </a:p>
        </p:txBody>
      </p:sp>
      <p:pic>
        <p:nvPicPr>
          <p:cNvPr id="49159" name="Picture 19" descr="http://www.google.com.co/url?source=imgres&amp;ct=img&amp;q=http://caldecol.com/images/calderas%2520a%2520gas.jpg&amp;sa=X&amp;ei=SQu-TZ_KH8Tk0gGqlbDvBQ&amp;ved=0CAQQ8wc4Pg&amp;usg=AFQjCNFw-mD0GWgI7n7rZIEGbzAI3T4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875185"/>
            <a:ext cx="156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2" descr="C:\Users\Luisa Palacios\Desktop\ELVIA DEF\salas cx\042[1] CX G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832323"/>
            <a:ext cx="16875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8" descr="http://www.google.com.co/url?source=imgres&amp;ct=img&amp;q=http://www.thebravocompany.com/designprop/images/collage.jpg&amp;sa=X&amp;ei=iAm-TeOdJMuB0QHyn8jeBQ&amp;ved=0CAQQ8wc4OA&amp;usg=AFQjCNE-AZihDSxlekqUF7oiMrlbunqP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2849785"/>
            <a:ext cx="1749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7929116" y="113659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10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571240"/>
              </p:ext>
            </p:extLst>
          </p:nvPr>
        </p:nvGraphicFramePr>
        <p:xfrm>
          <a:off x="107504" y="4149080"/>
          <a:ext cx="8915400" cy="2105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5830"/>
                <a:gridCol w="1996796"/>
                <a:gridCol w="2336387"/>
                <a:gridCol w="2336387"/>
              </a:tblGrid>
              <a:tr h="6381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7334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Mayor de Equipos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2.070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Equipos Biomédicos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$ 1.700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348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Equipos Industriales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$ 370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06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288621"/>
              </p:ext>
            </p:extLst>
          </p:nvPr>
        </p:nvGraphicFramePr>
        <p:xfrm>
          <a:off x="248540" y="957564"/>
          <a:ext cx="8242068" cy="1367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2" name="7 CuadroTexto"/>
          <p:cNvSpPr txBox="1">
            <a:spLocks noChangeArrowheads="1"/>
          </p:cNvSpPr>
          <p:nvPr/>
        </p:nvSpPr>
        <p:spPr bwMode="auto">
          <a:xfrm>
            <a:off x="1924050" y="115888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ADQUISICIÓN  EQUIPO BIOMÉDICO</a:t>
            </a:r>
          </a:p>
        </p:txBody>
      </p:sp>
      <p:sp>
        <p:nvSpPr>
          <p:cNvPr id="50187" name="18 CuadroTexto"/>
          <p:cNvSpPr txBox="1">
            <a:spLocks noChangeArrowheads="1"/>
          </p:cNvSpPr>
          <p:nvPr/>
        </p:nvSpPr>
        <p:spPr bwMode="auto">
          <a:xfrm>
            <a:off x="6862763" y="2160588"/>
            <a:ext cx="1962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6862763" y="1010096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Nación 500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18" name="19 CuadroTexto"/>
          <p:cNvSpPr txBox="1">
            <a:spLocks noChangeArrowheads="1"/>
          </p:cNvSpPr>
          <p:nvPr/>
        </p:nvSpPr>
        <p:spPr bwMode="auto">
          <a:xfrm>
            <a:off x="8100392" y="1274137"/>
            <a:ext cx="115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</p:txBody>
      </p:sp>
      <p:pic>
        <p:nvPicPr>
          <p:cNvPr id="21" name="Picture 22" descr="DSCN39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7" y="2497744"/>
            <a:ext cx="1843981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 descr="DSCN39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4" y="2497744"/>
            <a:ext cx="1825526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DSCN39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19" y="2518892"/>
            <a:ext cx="1943621" cy="136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DSCN39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" y="2516560"/>
            <a:ext cx="1875188" cy="14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531290"/>
              </p:ext>
            </p:extLst>
          </p:nvPr>
        </p:nvGraphicFramePr>
        <p:xfrm>
          <a:off x="107504" y="4581128"/>
          <a:ext cx="8880177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8184"/>
                <a:gridCol w="2313533"/>
                <a:gridCol w="2193868"/>
                <a:gridCol w="1934592"/>
              </a:tblGrid>
              <a:tr h="505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APROPIADO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PRODUCTO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VALOR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10786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Adquisición, Dotación y Adecuación de Equipo Médico para el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Equipo Biomédico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91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2195736" y="176213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MEJORAMIENTO DEL SISTEMA DE INFORMACIÓN</a:t>
            </a:r>
          </a:p>
        </p:txBody>
      </p:sp>
      <p:sp>
        <p:nvSpPr>
          <p:cNvPr id="21" name="28 Cerrar llave"/>
          <p:cNvSpPr/>
          <p:nvPr/>
        </p:nvSpPr>
        <p:spPr>
          <a:xfrm rot="5400000">
            <a:off x="2132218" y="786878"/>
            <a:ext cx="45719" cy="310667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3" name="29 CuadroTexto"/>
          <p:cNvSpPr txBox="1">
            <a:spLocks noChangeArrowheads="1"/>
          </p:cNvSpPr>
          <p:nvPr/>
        </p:nvSpPr>
        <p:spPr bwMode="auto">
          <a:xfrm>
            <a:off x="368583" y="2400498"/>
            <a:ext cx="3536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400" b="1" dirty="0">
                <a:latin typeface="Arial Narrow" pitchFamily="34" charset="0"/>
              </a:rPr>
              <a:t>SISAM  </a:t>
            </a:r>
          </a:p>
        </p:txBody>
      </p:sp>
      <p:sp>
        <p:nvSpPr>
          <p:cNvPr id="24" name="30 Cerrar llave"/>
          <p:cNvSpPr/>
          <p:nvPr/>
        </p:nvSpPr>
        <p:spPr>
          <a:xfrm rot="5400000">
            <a:off x="6199494" y="327005"/>
            <a:ext cx="80852" cy="415299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5" name="31 CuadroTexto"/>
          <p:cNvSpPr txBox="1">
            <a:spLocks noChangeArrowheads="1"/>
          </p:cNvSpPr>
          <p:nvPr/>
        </p:nvSpPr>
        <p:spPr bwMode="auto">
          <a:xfrm>
            <a:off x="5193949" y="2482076"/>
            <a:ext cx="2232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>
                <a:latin typeface="Arial Narrow" pitchFamily="34" charset="0"/>
              </a:rPr>
              <a:t>HARDWARE DINÁMICA</a:t>
            </a:r>
          </a:p>
        </p:txBody>
      </p:sp>
      <p:sp>
        <p:nvSpPr>
          <p:cNvPr id="26" name="32 CuadroTexto"/>
          <p:cNvSpPr txBox="1">
            <a:spLocks noChangeArrowheads="1"/>
          </p:cNvSpPr>
          <p:nvPr/>
        </p:nvSpPr>
        <p:spPr bwMode="auto">
          <a:xfrm>
            <a:off x="7625290" y="2411933"/>
            <a:ext cx="18991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graphicFrame>
        <p:nvGraphicFramePr>
          <p:cNvPr id="27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154761"/>
              </p:ext>
            </p:extLst>
          </p:nvPr>
        </p:nvGraphicFramePr>
        <p:xfrm>
          <a:off x="138720" y="1138854"/>
          <a:ext cx="8510449" cy="112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8" name="Grupo 27"/>
          <p:cNvGrpSpPr/>
          <p:nvPr/>
        </p:nvGrpSpPr>
        <p:grpSpPr>
          <a:xfrm>
            <a:off x="1181280" y="2859672"/>
            <a:ext cx="2038496" cy="1084130"/>
            <a:chOff x="4151094" y="244362"/>
            <a:chExt cx="3933740" cy="3455800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094" y="591623"/>
              <a:ext cx="1667272" cy="1248845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331" y="1840468"/>
              <a:ext cx="2028503" cy="127587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31" y="1958362"/>
              <a:ext cx="1741800" cy="1741800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09" y="244362"/>
              <a:ext cx="1650746" cy="1418823"/>
            </a:xfrm>
            <a:prstGeom prst="rect">
              <a:avLst/>
            </a:prstGeom>
          </p:spPr>
        </p:pic>
      </p:grpSp>
      <p:grpSp>
        <p:nvGrpSpPr>
          <p:cNvPr id="35" name="Grupo 34"/>
          <p:cNvGrpSpPr/>
          <p:nvPr/>
        </p:nvGrpSpPr>
        <p:grpSpPr>
          <a:xfrm>
            <a:off x="3744541" y="2681112"/>
            <a:ext cx="2253021" cy="1160799"/>
            <a:chOff x="4683819" y="612017"/>
            <a:chExt cx="3797386" cy="1951017"/>
          </a:xfrm>
        </p:grpSpPr>
        <p:sp>
          <p:nvSpPr>
            <p:cNvPr id="36" name="AutoShape 14" descr="data:image/jpeg;base64,/9j/4AAQSkZJRgABAQAAAQABAAD/2wCEAAkGBxQSEBUSEBQVFBUXGB4XGBUXFBgZFRsXGBobGh0cFhokKCgsGCYnHhwaIzEmJTU3LzExIx8/ODM4NygtLisBCgoKDgwNGw8QGjclHyE1LTc0NzcyKzQ3KzQ3MSwrMDI3NyssKzU3MzA3LzUvKywvLDcsNzgsLCsuLCwsLCwzNP/AABEIADYAdAMBIgACEQEDEQH/xAAbAAEAAgMBAQAAAAAAAAAAAAAABAYBAwUCB//EADgQAAEDAwIDBgIHCQEAAAAAAAECAxEABBIhMQUTQQYyUWFxkRSBBxUiQmKh8CMzcnSisbLB4Rb/xAAXAQEBAQEAAAAAAAAAAAAAAAAAAwIB/8QAHxEBAQEAAgICAwAAAAAAAAAAAAECAxEhMRIyBFFx/9oADAMBAAIRAxEAPwD7jWJrNczj3EOS1M4knEE+NL4dk78JzlyhJhS0g+BUAa21U+HXjraCpYS4jUlQAgiMjr5ajXrHnHQ4TfArKUiEEFWMgpTClIJQeqZEj51mal8Kb4dZz8vcdylYBrNaSKUpQKUpQKUpQKUpQKUpQK4nai05jYmYB1rt1E4ndpaZW453UiSPHy+Z0rl6k8tZlupM+1as2HWZLZUQoaACQVdMxskSTJHQDWuS3xb43iRaaSMUjlOKSSUqbSpUnyBmB5k1N4PwJN9bqW+9c4rcX9hDym28ZjAAd5IMjWpn0e8Kat0XCGkgAPlM7qIATAJ69a5iZ+0qnNvf03OrPf7/AI08PdRw66dYU4RbcoPJzJIbM4kA+Fd3iPaS1YxDz7aCoSATqQdjFVTt81k69/Kx/XUhFg5bXC7n4YXSHkNwRBcbxQAUgHod9PKtIrYjizJZ54dQWonmZDH3qNwztJa3C8GH23Fb4hWsDyqmuWVq6WEsJUlpy7ydt1iAlYT3cNgPIaVYu2dsluydU0hCF4hsLSkBQStSUqAI2kUHQV2mtA5yzcs5zGOYmalt8SaU8WAsFwJCyjridjXMY7LWnwoZ5DeJTqcBnJHey3nzqo8CCm/q+6UZ1XarPikqPL/3+VBf3+LMoc5S3EpXgXMSYhA3UfAVEse1Nm85y2rhtazoEhWp9PGqRx235/xlyQSkut26ANy2hYKwP4iBU/jqQ+y22zYPNLQtBQvlISEhKhMFJkCJ09KCzXfayzaKkuXDaSlRQoE6hQ3EVPu+JNNNc5xYS3AOZ2g7V8/UjlOXbyEoLirxLeSkJUcFEyBO01ZvpCanh7iR4p/yFBZAZpXlruj0FKDKlgb1SfpD4n9lDKJMnMxscdEp9zPyFXcitZYSd0j2FT5cfPFz312v+NzTg5ZyWd9IPAW0NW7TSVA4oAJHVW5PzMmuaxw+5bU5yFthK1leqSTJ/wCRViS2BsB7VxzbOgy28lOhSdZleKyFGRvqkx+GtydTqJb1d6ur7qI7wBS23i65k84kJyKYSlIIMAfKtv1Y804pVq4kZgZoWklOQESnwqZcMLkKDidEwolXhkTGmmh1PltoKhiyuMSOcidSFTpl+0BkRrqUaGdvKustP/nJbUpTh55c5vMCYhfgB4VJNg+8lTd2tBbUmCEIgzuFSdiCJqVasujPN1JJnDY46nHoJgQKXVu6sowcAgALgxl9oT6aTQc/6vu8OVzxy4jPl/tMdt/TrUm74Gg2fw6DAEFKuuQMzWEcOuBALgxCwYk90FBiYnov3Fbl21xDYDg0BzVpBOSIER1GevT2oIqeAJ+BFvlB72QH3wqZj1rZbsXeSeY8gJBE4N6qjoSdvlWLjh9ypCkh0SQQOmpTA+70Ov6ii+GvlU8wRI0yI0CpiY1+zp59aDS7wAKRcBav3jvMSQNUqG3rXN7QsXJtyH3UlAjQIgqM6Sfz0qxWNq8kjmuBYjUfigajTxn3qVd2KHSkuJCikymeh9OtBvRsPSleqUClKUCtSrdJEEfralKDym1QNh5bmvPwSIjHpG523pSgJskeEnxPt/atjTCU90RpHy3pSg20pSgUpSgUpSgUpSg//9k=">
              <a:hlinkClick r:id="rId7"/>
            </p:cNvPr>
            <p:cNvSpPr>
              <a:spLocks noChangeAspect="1" noChangeArrowheads="1"/>
            </p:cNvSpPr>
            <p:nvPr/>
          </p:nvSpPr>
          <p:spPr bwMode="auto">
            <a:xfrm>
              <a:off x="4683819" y="1037467"/>
              <a:ext cx="13525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872" y="612017"/>
              <a:ext cx="1803400" cy="8509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24" y="1579544"/>
              <a:ext cx="1722674" cy="983490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299" y="1318157"/>
              <a:ext cx="1738906" cy="337932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06" y="2016810"/>
              <a:ext cx="1714891" cy="546224"/>
            </a:xfrm>
            <a:prstGeom prst="rect">
              <a:avLst/>
            </a:prstGeom>
          </p:spPr>
        </p:pic>
      </p:grpSp>
      <p:pic>
        <p:nvPicPr>
          <p:cNvPr id="41" name="4 Imagen" descr="IMG_0547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49" y="2948609"/>
            <a:ext cx="1482142" cy="100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53352"/>
              </p:ext>
            </p:extLst>
          </p:nvPr>
        </p:nvGraphicFramePr>
        <p:xfrm>
          <a:off x="167940" y="4111307"/>
          <a:ext cx="8796548" cy="21980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342900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Mejoramiento Sistema de Información del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3.500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Servicios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$ 1.605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 Software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$ 710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de 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$ 550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>
                          <a:effectLst/>
                          <a:latin typeface="Arial Narrow" panose="020B0606020202030204" pitchFamily="34" charset="0"/>
                        </a:rPr>
                        <a:t>Mantenimiento de Software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$ 635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93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/>
          <p:nvPr/>
        </p:nvSpPr>
        <p:spPr>
          <a:xfrm>
            <a:off x="0" y="0"/>
            <a:ext cx="9324528" cy="688538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/>
          <p:cNvSpPr txBox="1"/>
          <p:nvPr/>
        </p:nvSpPr>
        <p:spPr>
          <a:xfrm>
            <a:off x="611560" y="5373216"/>
            <a:ext cx="7560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GRACIAS</a:t>
            </a:r>
            <a:endParaRPr lang="es-CO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1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73535"/>
              </p:ext>
            </p:extLst>
          </p:nvPr>
        </p:nvGraphicFramePr>
        <p:xfrm>
          <a:off x="6769585" y="4488676"/>
          <a:ext cx="1978879" cy="196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76" r:id="rId3" imgW="4544568" imgH="4553712" progId="">
                  <p:embed/>
                </p:oleObj>
              </mc:Choice>
              <mc:Fallback>
                <p:oleObj r:id="rId3" imgW="4544568" imgH="45537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585" y="4488676"/>
                        <a:ext cx="1978879" cy="196466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508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uno</Template>
  <TotalTime>7664</TotalTime>
  <Words>252</Words>
  <Application>Microsoft Office PowerPoint</Application>
  <PresentationFormat>Presentación en pantalla (4:3)</PresentationFormat>
  <Paragraphs>97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 Unicode MS</vt:lpstr>
      <vt:lpstr>Arial</vt:lpstr>
      <vt:lpstr>Arial Narrow</vt:lpstr>
      <vt:lpstr>Brush Script MT</vt:lpstr>
      <vt:lpstr>Calibri</vt:lpstr>
      <vt:lpstr>Corbel</vt:lpstr>
      <vt:lpstr>Times New Roman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Lizeth Caceres Nuñez</dc:creator>
  <cp:lastModifiedBy>Marisol Rubiano</cp:lastModifiedBy>
  <cp:revision>695</cp:revision>
  <dcterms:created xsi:type="dcterms:W3CDTF">2013-03-08T19:47:08Z</dcterms:created>
  <dcterms:modified xsi:type="dcterms:W3CDTF">2015-10-22T15:43:56Z</dcterms:modified>
</cp:coreProperties>
</file>