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649" r:id="rId2"/>
    <p:sldId id="646" r:id="rId3"/>
    <p:sldId id="648" r:id="rId4"/>
    <p:sldId id="647" r:id="rId5"/>
    <p:sldId id="620" r:id="rId6"/>
    <p:sldId id="621" r:id="rId7"/>
    <p:sldId id="622" r:id="rId8"/>
    <p:sldId id="268" r:id="rId9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B81A"/>
    <a:srgbClr val="008000"/>
    <a:srgbClr val="1B2085"/>
    <a:srgbClr val="0033CC"/>
    <a:srgbClr val="953735"/>
    <a:srgbClr val="9933FF"/>
    <a:srgbClr val="9966FF"/>
    <a:srgbClr val="9900FF"/>
    <a:srgbClr val="335B97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1" autoAdjust="0"/>
    <p:restoredTop sz="94660"/>
  </p:normalViewPr>
  <p:slideViewPr>
    <p:cSldViewPr>
      <p:cViewPr varScale="1">
        <p:scale>
          <a:sx n="69" d="100"/>
          <a:sy n="69" d="100"/>
        </p:scale>
        <p:origin x="1404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-2838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1.%20PRESUPUESTO\8.%20Rendici&#243;n%20de%20Cuentas\2014\Graficas%20Proyectos%202014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uisa.Palacios.HOSPITALMILITAR\AppData\Local\Microsoft\Windows\Temporary%20Internet%20Files\Content.Outlook\OITNY9GM\GRAFICA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uisa.Palacios.HOSPITALMILITAR\AppData\Local\Microsoft\Windows\Temporary%20Internet%20Files\Content.Outlook\OITNY9GM\GRAFICAS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E:\1.%20PRESUPUESTO\8.%20Rendici&#243;n%20de%20Cuentas\2014\Graficas%20Proyectos%202014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s-CO" sz="1600"/>
              <a:t>PRESUPUESTO PROYECTOS DE INVERSIÓN 2015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v>APROPIADO 2015</c:v>
          </c:tx>
          <c:spPr>
            <a:solidFill>
              <a:srgbClr val="41B81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Hoja1!$B$5:$B$8</c:f>
              <c:strCache>
                <c:ptCount val="4"/>
                <c:pt idx="0">
                  <c:v>MTTO ADECUACION INSTALACIONES HOSMIL</c:v>
                </c:pt>
                <c:pt idx="1">
                  <c:v>MEJORAMIENTO SISTEMA DE INFORMACION</c:v>
                </c:pt>
                <c:pt idx="2">
                  <c:v>MTTO MAYOR DE EQUIPOS HOSPITAL MILITAR</c:v>
                </c:pt>
                <c:pt idx="3">
                  <c:v>ADQUISICION EQUIPO MEDIO HMC</c:v>
                </c:pt>
              </c:strCache>
            </c:strRef>
          </c:cat>
          <c:val>
            <c:numRef>
              <c:f>Hoja1!$C$5:$C$8</c:f>
              <c:numCache>
                <c:formatCode>_("$"\ * #,##0.0_);_("$"\ * \(#,##0.0\);_("$"\ * "-"??_);_(@_)</c:formatCode>
                <c:ptCount val="4"/>
                <c:pt idx="0">
                  <c:v>6030</c:v>
                </c:pt>
                <c:pt idx="1">
                  <c:v>3500</c:v>
                </c:pt>
                <c:pt idx="2">
                  <c:v>2070</c:v>
                </c:pt>
                <c:pt idx="3">
                  <c:v>2000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26325848"/>
        <c:axId val="126326232"/>
      </c:barChart>
      <c:catAx>
        <c:axId val="126325848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050" b="1"/>
            </a:pPr>
            <a:endParaRPr lang="es-CO"/>
          </a:p>
        </c:txPr>
        <c:crossAx val="126326232"/>
        <c:crosses val="autoZero"/>
        <c:auto val="1"/>
        <c:lblAlgn val="ctr"/>
        <c:lblOffset val="100"/>
        <c:noMultiLvlLbl val="0"/>
      </c:catAx>
      <c:valAx>
        <c:axId val="126326232"/>
        <c:scaling>
          <c:orientation val="minMax"/>
        </c:scaling>
        <c:delete val="0"/>
        <c:axPos val="b"/>
        <c:numFmt formatCode="_(&quot;$&quot;\ * #,##0.0_);_(&quot;$&quot;\ * \(#,##0.0\);_(&quot;$&quot;\ * &quot;-&quot;??_);_(@_)" sourceLinked="1"/>
        <c:majorTickMark val="none"/>
        <c:minorTickMark val="none"/>
        <c:tickLblPos val="nextTo"/>
        <c:txPr>
          <a:bodyPr/>
          <a:lstStyle/>
          <a:p>
            <a:pPr>
              <a:defRPr sz="1100" b="1"/>
            </a:pPr>
            <a:endParaRPr lang="es-CO"/>
          </a:p>
        </c:txPr>
        <c:crossAx val="12632584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045826175420362"/>
          <c:y val="0.94288655427174761"/>
          <c:w val="0.86079932808200388"/>
          <c:h val="4.2416004703181125E-2"/>
        </c:manualLayout>
      </c:layout>
      <c:overlay val="0"/>
      <c:txPr>
        <a:bodyPr/>
        <a:lstStyle/>
        <a:p>
          <a:pPr algn="ctr">
            <a:defRPr lang="es-CO" sz="1200" b="1" i="0" u="none" strike="noStrike" kern="1200" baseline="0">
              <a:solidFill>
                <a:prstClr val="black">
                  <a:lumMod val="65000"/>
                  <a:lumOff val="35000"/>
                </a:prst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txPr>
    <a:bodyPr/>
    <a:lstStyle/>
    <a:p>
      <a:pPr>
        <a:defRPr>
          <a:solidFill>
            <a:schemeClr val="tx1">
              <a:lumMod val="50000"/>
              <a:lumOff val="50000"/>
            </a:schemeClr>
          </a:solidFill>
          <a:latin typeface="Arial Narrow" panose="020B0606020202030204" pitchFamily="34" charset="0"/>
        </a:defRPr>
      </a:pPr>
      <a:endParaRPr lang="es-CO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080155670150729E-2"/>
          <c:y val="0.12600974619823702"/>
          <c:w val="0.89997597293540987"/>
          <c:h val="0.56787541358473237"/>
        </c:manualLayout>
      </c:layout>
      <c:lineChart>
        <c:grouping val="stacked"/>
        <c:varyColors val="0"/>
        <c:ser>
          <c:idx val="0"/>
          <c:order val="0"/>
          <c:spPr>
            <a:ln w="47625">
              <a:solidFill>
                <a:schemeClr val="accent2">
                  <a:lumMod val="75000"/>
                </a:schemeClr>
              </a:solidFill>
            </a:ln>
          </c:spPr>
          <c:marker>
            <c:symbol val="diamond"/>
            <c:size val="9"/>
          </c:marker>
          <c:dLbls>
            <c:dLbl>
              <c:idx val="0"/>
              <c:layout>
                <c:manualLayout>
                  <c:x val="-2.3113131316072618E-2"/>
                  <c:y val="-0.148546915823901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3113131316072618E-2"/>
                  <c:y val="-0.157831098062895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7012390579645786E-2"/>
                  <c:y val="-0.157831098062895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157225589500111E-2"/>
                  <c:y val="-0.148546915823901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6981010105716187E-2"/>
                  <c:y val="-0.194967827018871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4.6226262632145236E-2"/>
                  <c:y val="-0.139262733584907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0817508421430155E-2"/>
                  <c:y val="-0.167115280301889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3.3899259263573171E-2"/>
                  <c:y val="-0.194967827018871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1.7171713347586434E-2"/>
                  <c:y val="-0.213536191496858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Instalaciones!$B$2:$B$10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Instalaciones!$C$2:$C$10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 formatCode="#,##0">
                  <c:v>12569</c:v>
                </c:pt>
                <c:pt idx="3" formatCode="#,##0">
                  <c:v>14268</c:v>
                </c:pt>
                <c:pt idx="4" formatCode="#,##0">
                  <c:v>4000</c:v>
                </c:pt>
                <c:pt idx="5" formatCode="#,##0">
                  <c:v>12443</c:v>
                </c:pt>
                <c:pt idx="6" formatCode="#,##0">
                  <c:v>4700</c:v>
                </c:pt>
                <c:pt idx="7" formatCode="#,##0">
                  <c:v>4530</c:v>
                </c:pt>
                <c:pt idx="8" formatCode="#,##0">
                  <c:v>6030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7272336"/>
        <c:axId val="167272728"/>
      </c:lineChart>
      <c:catAx>
        <c:axId val="167272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167272728"/>
        <c:crosses val="autoZero"/>
        <c:auto val="1"/>
        <c:lblAlgn val="ctr"/>
        <c:lblOffset val="100"/>
        <c:noMultiLvlLbl val="0"/>
      </c:catAx>
      <c:valAx>
        <c:axId val="1672727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167272336"/>
        <c:crosses val="autoZero"/>
        <c:crossBetween val="between"/>
      </c:valAx>
      <c:spPr>
        <a:noFill/>
      </c:spPr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200">
          <a:latin typeface="Arial Narrow" pitchFamily="34" charset="0"/>
        </a:defRPr>
      </a:pPr>
      <a:endParaRPr lang="es-CO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spPr>
            <a:ln w="47625">
              <a:solidFill>
                <a:schemeClr val="accent2">
                  <a:lumMod val="75000"/>
                </a:schemeClr>
              </a:solidFill>
            </a:ln>
          </c:spPr>
          <c:marker>
            <c:symbol val="diamond"/>
            <c:size val="9"/>
          </c:marker>
          <c:dLbls>
            <c:dLbl>
              <c:idx val="0"/>
              <c:layout>
                <c:manualLayout>
                  <c:x val="-2.3113131316072618E-2"/>
                  <c:y val="-0.148546915823901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8521885526787696E-2"/>
                  <c:y val="-0.213536191496858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3899259263573171E-2"/>
                  <c:y val="-0.155724977666790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157225589500111E-2"/>
                  <c:y val="-0.148546915823901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6981010105716187E-2"/>
                  <c:y val="-0.194967827018871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4.6226262632145236E-2"/>
                  <c:y val="-0.139262733584907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0817508421430155E-2"/>
                  <c:y val="-0.167115280301889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3.3899259263573171E-2"/>
                  <c:y val="-0.194967827018871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'Mantenimiento  de Equipos (2)'!$B$7:$B$15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'Mantenimiento  de Equipos (2)'!$C$7:$C$15</c:f>
              <c:numCache>
                <c:formatCode>#,##0</c:formatCode>
                <c:ptCount val="9"/>
                <c:pt idx="0">
                  <c:v>0</c:v>
                </c:pt>
                <c:pt idx="1">
                  <c:v>0</c:v>
                </c:pt>
                <c:pt idx="2">
                  <c:v>203</c:v>
                </c:pt>
                <c:pt idx="3">
                  <c:v>269</c:v>
                </c:pt>
                <c:pt idx="4">
                  <c:v>1500</c:v>
                </c:pt>
                <c:pt idx="5">
                  <c:v>800</c:v>
                </c:pt>
                <c:pt idx="6">
                  <c:v>1897</c:v>
                </c:pt>
                <c:pt idx="7" formatCode="#,##0.0">
                  <c:v>646.9</c:v>
                </c:pt>
                <c:pt idx="8">
                  <c:v>2070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7273904"/>
        <c:axId val="167274296"/>
      </c:lineChart>
      <c:catAx>
        <c:axId val="167273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167274296"/>
        <c:crosses val="autoZero"/>
        <c:auto val="1"/>
        <c:lblAlgn val="ctr"/>
        <c:lblOffset val="100"/>
        <c:noMultiLvlLbl val="0"/>
      </c:catAx>
      <c:valAx>
        <c:axId val="167274296"/>
        <c:scaling>
          <c:orientation val="minMax"/>
        </c:scaling>
        <c:delete val="0"/>
        <c:axPos val="l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167273904"/>
        <c:crosses val="autoZero"/>
        <c:crossBetween val="between"/>
      </c:valAx>
      <c:spPr>
        <a:noFill/>
      </c:spPr>
    </c:plotArea>
    <c:plotVisOnly val="1"/>
    <c:dispBlanksAs val="zero"/>
    <c:showDLblsOverMax val="0"/>
  </c:chart>
  <c:txPr>
    <a:bodyPr/>
    <a:lstStyle/>
    <a:p>
      <a:pPr>
        <a:defRPr sz="1200">
          <a:latin typeface="Arial Narrow" pitchFamily="34" charset="0"/>
        </a:defRPr>
      </a:pPr>
      <a:endParaRPr lang="es-CO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spPr>
            <a:ln w="47625">
              <a:solidFill>
                <a:schemeClr val="accent2">
                  <a:lumMod val="75000"/>
                </a:schemeClr>
              </a:solidFill>
            </a:ln>
          </c:spPr>
          <c:marker>
            <c:symbol val="diamond"/>
            <c:size val="9"/>
          </c:marker>
          <c:dLbls>
            <c:dLbl>
              <c:idx val="0"/>
              <c:layout>
                <c:manualLayout>
                  <c:x val="-2.3113131316072618E-2"/>
                  <c:y val="-0.148546915823901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8521885526787696E-2"/>
                  <c:y val="-0.213536191496858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3899259263573171E-2"/>
                  <c:y val="0.206358129653970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157225589500111E-2"/>
                  <c:y val="-0.148546915823901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6981010105716187E-2"/>
                  <c:y val="-0.194967827018871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4.6226262632145236E-2"/>
                  <c:y val="-0.139262733584907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0817508421430155E-2"/>
                  <c:y val="-0.167115280301889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3.3899259263573171E-2"/>
                  <c:y val="-0.194967827018871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'ADquisicion de Equipos'!$B$7:$B$15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'ADquisicion de Equipos'!$C$7:$C$15</c:f>
              <c:numCache>
                <c:formatCode>#,##0</c:formatCode>
                <c:ptCount val="9"/>
                <c:pt idx="0">
                  <c:v>2254</c:v>
                </c:pt>
                <c:pt idx="1">
                  <c:v>1315</c:v>
                </c:pt>
                <c:pt idx="2">
                  <c:v>8712</c:v>
                </c:pt>
                <c:pt idx="3">
                  <c:v>3449</c:v>
                </c:pt>
                <c:pt idx="4">
                  <c:v>500</c:v>
                </c:pt>
                <c:pt idx="5">
                  <c:v>500</c:v>
                </c:pt>
                <c:pt idx="6">
                  <c:v>400</c:v>
                </c:pt>
                <c:pt idx="7">
                  <c:v>997</c:v>
                </c:pt>
                <c:pt idx="8">
                  <c:v>2000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7275080"/>
        <c:axId val="167275472"/>
      </c:lineChart>
      <c:catAx>
        <c:axId val="167275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167275472"/>
        <c:crosses val="autoZero"/>
        <c:auto val="1"/>
        <c:lblAlgn val="ctr"/>
        <c:lblOffset val="100"/>
        <c:noMultiLvlLbl val="0"/>
      </c:catAx>
      <c:valAx>
        <c:axId val="167275472"/>
        <c:scaling>
          <c:orientation val="minMax"/>
        </c:scaling>
        <c:delete val="0"/>
        <c:axPos val="l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167275080"/>
        <c:crosses val="autoZero"/>
        <c:crossBetween val="between"/>
      </c:valAx>
      <c:spPr>
        <a:noFill/>
      </c:spPr>
    </c:plotArea>
    <c:plotVisOnly val="1"/>
    <c:dispBlanksAs val="zero"/>
    <c:showDLblsOverMax val="0"/>
  </c:chart>
  <c:txPr>
    <a:bodyPr/>
    <a:lstStyle/>
    <a:p>
      <a:pPr>
        <a:defRPr sz="1200">
          <a:latin typeface="Arial Narrow" pitchFamily="34" charset="0"/>
        </a:defRPr>
      </a:pPr>
      <a:endParaRPr lang="es-CO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cked"/>
        <c:varyColors val="0"/>
        <c:ser>
          <c:idx val="0"/>
          <c:order val="0"/>
          <c:spPr>
            <a:ln w="47625">
              <a:solidFill>
                <a:schemeClr val="accent2">
                  <a:lumMod val="75000"/>
                </a:schemeClr>
              </a:solidFill>
            </a:ln>
          </c:spPr>
          <c:marker>
            <c:symbol val="diamond"/>
            <c:size val="9"/>
          </c:marker>
          <c:dLbls>
            <c:dLbl>
              <c:idx val="0"/>
              <c:layout>
                <c:manualLayout>
                  <c:x val="-2.3113131316072601E-2"/>
                  <c:y val="-0.1485469158239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8521885526787703E-2"/>
                  <c:y val="-0.213536191496859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3899259263573199E-2"/>
                  <c:y val="-0.155724977666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3899259263573102E-2"/>
                  <c:y val="-0.120694369106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6981010105716201E-2"/>
                  <c:y val="-0.1949678270188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4.6226262632145201E-2"/>
                  <c:y val="-0.139262733584908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08175084214302E-2"/>
                  <c:y val="-0.167115280301888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3.3899259263573199E-2"/>
                  <c:y val="-0.1949678270188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2.3059498385551304E-2"/>
                  <c:y val="0.118896169213277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CO" sz="1600" b="1"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'Mejoramiento del Sistema de inf'!$B$10:$B$18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'Mejoramiento del Sistema de inf'!$C$10:$C$18</c:f>
              <c:numCache>
                <c:formatCode>#,##0</c:formatCode>
                <c:ptCount val="9"/>
                <c:pt idx="0">
                  <c:v>492</c:v>
                </c:pt>
                <c:pt idx="1">
                  <c:v>1248</c:v>
                </c:pt>
                <c:pt idx="2">
                  <c:v>1732</c:v>
                </c:pt>
                <c:pt idx="3">
                  <c:v>2565</c:v>
                </c:pt>
                <c:pt idx="4">
                  <c:v>500</c:v>
                </c:pt>
                <c:pt idx="5">
                  <c:v>2369</c:v>
                </c:pt>
                <c:pt idx="6">
                  <c:v>2000</c:v>
                </c:pt>
                <c:pt idx="7">
                  <c:v>2400</c:v>
                </c:pt>
                <c:pt idx="8">
                  <c:v>3500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465616"/>
        <c:axId val="70466008"/>
      </c:lineChart>
      <c:catAx>
        <c:axId val="70465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70466008"/>
        <c:crosses val="autoZero"/>
        <c:auto val="1"/>
        <c:lblAlgn val="ctr"/>
        <c:lblOffset val="100"/>
        <c:noMultiLvlLbl val="0"/>
      </c:catAx>
      <c:valAx>
        <c:axId val="70466008"/>
        <c:scaling>
          <c:orientation val="minMax"/>
          <c:max val="3500"/>
          <c:min val="0"/>
        </c:scaling>
        <c:delete val="0"/>
        <c:axPos val="l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70465616"/>
        <c:crosses val="autoZero"/>
        <c:crossBetween val="between"/>
        <c:majorUnit val="1500"/>
      </c:valAx>
      <c:spPr>
        <a:noFill/>
      </c:spPr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200">
          <a:latin typeface="Arial Narrow" pitchFamily="34" charset="0"/>
        </a:defRPr>
      </a:pPr>
      <a:endParaRPr lang="es-CO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9C409-8713-40B3-8A86-33E6D603FF96}" type="datetimeFigureOut">
              <a:rPr lang="es-CO" smtClean="0"/>
              <a:pPr/>
              <a:t>09/02/2016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790659-7656-4397-8D02-742B8351EEFD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41906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E4986B-7573-4B36-8A2C-AEAB9E62437B}" type="datetimeFigureOut">
              <a:rPr lang="es-CO" smtClean="0"/>
              <a:pPr/>
              <a:t>09/02/2016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77669D-CD38-4AAD-A1AD-4F548543FA7B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80935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922718" y="3715277"/>
            <a:ext cx="5535482" cy="1470025"/>
          </a:xfrm>
          <a:prstGeom prst="rect">
            <a:avLst/>
          </a:prstGeom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Corbel"/>
                <a:cs typeface="Corbel"/>
              </a:defRPr>
            </a:lvl1pPr>
          </a:lstStyle>
          <a:p>
            <a:r>
              <a:rPr lang="en-US" dirty="0" err="1" smtClean="0"/>
              <a:t>Clic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editar</a:t>
            </a:r>
            <a:r>
              <a:rPr lang="en-US" dirty="0" smtClean="0"/>
              <a:t> </a:t>
            </a:r>
            <a:r>
              <a:rPr lang="en-US" dirty="0" err="1" smtClean="0"/>
              <a:t>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2922718" y="5193634"/>
            <a:ext cx="5535482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 smtClean="0"/>
              <a:t>Haga</a:t>
            </a:r>
            <a:r>
              <a:rPr lang="en-US" dirty="0" smtClean="0"/>
              <a:t> </a:t>
            </a:r>
            <a:r>
              <a:rPr lang="en-US" dirty="0" err="1" smtClean="0"/>
              <a:t>clic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editar</a:t>
            </a:r>
            <a:r>
              <a:rPr lang="en-US" dirty="0" smtClean="0"/>
              <a:t> el sub-</a:t>
            </a:r>
            <a:r>
              <a:rPr lang="en-US" dirty="0" err="1" smtClean="0"/>
              <a:t>título</a:t>
            </a:r>
            <a:r>
              <a:rPr lang="en-US" dirty="0" smtClean="0"/>
              <a:t> o </a:t>
            </a:r>
            <a:r>
              <a:rPr lang="en-US" dirty="0" err="1" smtClean="0"/>
              <a:t>poner</a:t>
            </a:r>
            <a:r>
              <a:rPr lang="en-US" dirty="0" smtClean="0"/>
              <a:t> la </a:t>
            </a:r>
            <a:r>
              <a:rPr lang="en-US" dirty="0" err="1" smtClean="0"/>
              <a:t>fecha</a:t>
            </a:r>
            <a:r>
              <a:rPr lang="en-US" dirty="0" smtClean="0"/>
              <a:t> de la </a:t>
            </a:r>
            <a:r>
              <a:rPr lang="en-US" dirty="0" err="1" smtClean="0"/>
              <a:t>presentación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3921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A7A5A-B30B-415D-9D75-AF479F57643C}" type="datetimeFigureOut">
              <a:rPr lang="es-CO"/>
              <a:pPr>
                <a:defRPr/>
              </a:pPr>
              <a:t>09/02/2016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21A1D8-EAE2-4FF9-BB11-41DB0201229D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56140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uadroTexto"/>
          <p:cNvSpPr txBox="1"/>
          <p:nvPr userDrawn="1"/>
        </p:nvSpPr>
        <p:spPr>
          <a:xfrm>
            <a:off x="2715919" y="6326586"/>
            <a:ext cx="46863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000" dirty="0" smtClean="0">
                <a:solidFill>
                  <a:schemeClr val="bg1">
                    <a:lumMod val="95000"/>
                  </a:schemeClr>
                </a:solidFill>
                <a:latin typeface="Brush Script MT" pitchFamily="66" charset="0"/>
              </a:rPr>
              <a:t>Salud- Calidad - Humanización</a:t>
            </a:r>
            <a:endParaRPr lang="es-CO" sz="3000" dirty="0">
              <a:solidFill>
                <a:schemeClr val="bg1">
                  <a:lumMod val="95000"/>
                </a:schemeClr>
              </a:solidFill>
              <a:latin typeface="Brush Script MT" pitchFamily="66" charset="0"/>
            </a:endParaRPr>
          </a:p>
        </p:txBody>
      </p:sp>
      <p:grpSp>
        <p:nvGrpSpPr>
          <p:cNvPr id="9" name="Agrupar 9"/>
          <p:cNvGrpSpPr/>
          <p:nvPr userDrawn="1"/>
        </p:nvGrpSpPr>
        <p:grpSpPr>
          <a:xfrm>
            <a:off x="0" y="6309320"/>
            <a:ext cx="9180512" cy="553998"/>
            <a:chOff x="0" y="5445224"/>
            <a:chExt cx="9180512" cy="553998"/>
          </a:xfrm>
        </p:grpSpPr>
        <p:sp>
          <p:nvSpPr>
            <p:cNvPr id="11" name="15 Rectángulo"/>
            <p:cNvSpPr/>
            <p:nvPr/>
          </p:nvSpPr>
          <p:spPr>
            <a:xfrm>
              <a:off x="0" y="5517232"/>
              <a:ext cx="9180512" cy="476672"/>
            </a:xfrm>
            <a:prstGeom prst="rect">
              <a:avLst/>
            </a:prstGeom>
            <a:solidFill>
              <a:srgbClr val="41B8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2" name="16 CuadroTexto"/>
            <p:cNvSpPr txBox="1"/>
            <p:nvPr/>
          </p:nvSpPr>
          <p:spPr>
            <a:xfrm>
              <a:off x="2411760" y="5445224"/>
              <a:ext cx="46863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3000" dirty="0" smtClean="0">
                  <a:solidFill>
                    <a:schemeClr val="bg1"/>
                  </a:solidFill>
                  <a:latin typeface="Brush Script MT" pitchFamily="66" charset="0"/>
                </a:rPr>
                <a:t>Salud- Calidad - Humanización</a:t>
              </a:r>
              <a:endParaRPr lang="es-CO" sz="3000" dirty="0">
                <a:solidFill>
                  <a:schemeClr val="bg1"/>
                </a:solidFill>
                <a:latin typeface="Brush Script MT" pitchFamily="66" charset="0"/>
              </a:endParaRPr>
            </a:p>
          </p:txBody>
        </p:sp>
      </p:grpSp>
      <p:grpSp>
        <p:nvGrpSpPr>
          <p:cNvPr id="13" name="5 Grupo"/>
          <p:cNvGrpSpPr/>
          <p:nvPr userDrawn="1"/>
        </p:nvGrpSpPr>
        <p:grpSpPr>
          <a:xfrm>
            <a:off x="-58586" y="14348"/>
            <a:ext cx="2326330" cy="894372"/>
            <a:chOff x="-58586" y="14348"/>
            <a:chExt cx="2326330" cy="894372"/>
          </a:xfrm>
        </p:grpSpPr>
        <p:sp>
          <p:nvSpPr>
            <p:cNvPr id="14" name="25 CuadroTexto"/>
            <p:cNvSpPr txBox="1"/>
            <p:nvPr/>
          </p:nvSpPr>
          <p:spPr>
            <a:xfrm>
              <a:off x="348495" y="24879"/>
              <a:ext cx="1651213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HOSPITAL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MILITAR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CENTRAL</a:t>
              </a:r>
              <a:endParaRPr lang="es-CO" sz="1300" u="sng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5" name="16 CuadroTexto"/>
            <p:cNvSpPr txBox="1"/>
            <p:nvPr/>
          </p:nvSpPr>
          <p:spPr>
            <a:xfrm>
              <a:off x="-58586" y="600943"/>
              <a:ext cx="2326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400" dirty="0" smtClean="0">
                  <a:latin typeface="Brush Script MT" pitchFamily="66" charset="0"/>
                </a:rPr>
                <a:t>Salud- Calidad - Humanización</a:t>
              </a:r>
              <a:endParaRPr lang="es-CO" sz="1400" dirty="0">
                <a:latin typeface="Brush Script MT" pitchFamily="66" charset="0"/>
              </a:endParaRPr>
            </a:p>
          </p:txBody>
        </p:sp>
        <p:pic>
          <p:nvPicPr>
            <p:cNvPr id="16" name="14 Imagen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40" y="14348"/>
              <a:ext cx="691015" cy="663956"/>
            </a:xfrm>
            <a:prstGeom prst="rect">
              <a:avLst/>
            </a:prstGeom>
          </p:spPr>
        </p:pic>
      </p:grpSp>
      <p:pic>
        <p:nvPicPr>
          <p:cNvPr id="17" name="Picture 16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2" t="25000" r="40732" b="63950"/>
          <a:stretch/>
        </p:blipFill>
        <p:spPr bwMode="auto">
          <a:xfrm>
            <a:off x="6802880" y="0"/>
            <a:ext cx="2268669" cy="52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5008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7" r:id="rId2"/>
    <p:sldLayoutId id="2147483681" r:id="rId3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cid:92ec728e-0586-43e2-ba4b-39992802125d@hospitalmilitar.gov.co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cid:6670aafd-6dbf-4aa7-9c07-2593eb049e57@hospitalmilitar.gov.co" TargetMode="External"/><Relationship Id="rId5" Type="http://schemas.openxmlformats.org/officeDocument/2006/relationships/image" Target="../media/image5.jpeg"/><Relationship Id="rId10" Type="http://schemas.openxmlformats.org/officeDocument/2006/relationships/chart" Target="../charts/chart2.xml"/><Relationship Id="rId4" Type="http://schemas.openxmlformats.org/officeDocument/2006/relationships/image" Target="../media/image4.jpeg"/><Relationship Id="rId9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5.jpg"/><Relationship Id="rId7" Type="http://schemas.openxmlformats.org/officeDocument/2006/relationships/hyperlink" Target="http://www.google.com.co/url?sa=i&amp;rct=j&amp;q=&amp;esrc=s&amp;source=images&amp;cd=&amp;cad=rja&amp;uact=8&amp;docid=dvGWfDq2xF4fZM&amp;tbnid=P6psrXY8DkQqfM:&amp;ved=0CAcQjRw&amp;url=http://www.leverit.com/educativa/index.php?seccion=leverit&amp;ei=W18tVJLOLsHKgwTxioKACg&amp;psig=AFQjCNEVMNEXTbkumv9gf-aY765PEqL_2Q&amp;ust=1412346072558228" TargetMode="External"/><Relationship Id="rId12" Type="http://schemas.openxmlformats.org/officeDocument/2006/relationships/image" Target="../media/image23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11" Type="http://schemas.openxmlformats.org/officeDocument/2006/relationships/image" Target="../media/image22.png"/><Relationship Id="rId5" Type="http://schemas.openxmlformats.org/officeDocument/2006/relationships/image" Target="../media/image17.jpeg"/><Relationship Id="rId10" Type="http://schemas.openxmlformats.org/officeDocument/2006/relationships/image" Target="../media/image21.jpeg"/><Relationship Id="rId4" Type="http://schemas.openxmlformats.org/officeDocument/2006/relationships/image" Target="../media/image16.jpg"/><Relationship Id="rId9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8 Marcador de imágenes prediseñada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9180512" cy="6381328"/>
          </a:xfrm>
          <a:prstGeom prst="rect">
            <a:avLst/>
          </a:prstGeom>
          <a:solidFill>
            <a:srgbClr val="00FF00"/>
          </a:solidFill>
        </p:spPr>
      </p:pic>
      <p:pic>
        <p:nvPicPr>
          <p:cNvPr id="13" name="Picture 1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2" t="25000" r="40732" b="63950"/>
          <a:stretch/>
        </p:blipFill>
        <p:spPr bwMode="auto">
          <a:xfrm>
            <a:off x="6839835" y="0"/>
            <a:ext cx="2268669" cy="52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Agrupar 9"/>
          <p:cNvGrpSpPr/>
          <p:nvPr/>
        </p:nvGrpSpPr>
        <p:grpSpPr>
          <a:xfrm>
            <a:off x="0" y="6309320"/>
            <a:ext cx="9180512" cy="553998"/>
            <a:chOff x="0" y="5445224"/>
            <a:chExt cx="9180512" cy="553998"/>
          </a:xfrm>
        </p:grpSpPr>
        <p:sp>
          <p:nvSpPr>
            <p:cNvPr id="15" name="15 Rectángulo"/>
            <p:cNvSpPr/>
            <p:nvPr/>
          </p:nvSpPr>
          <p:spPr>
            <a:xfrm>
              <a:off x="0" y="5517232"/>
              <a:ext cx="9180512" cy="476672"/>
            </a:xfrm>
            <a:prstGeom prst="rect">
              <a:avLst/>
            </a:prstGeom>
            <a:solidFill>
              <a:srgbClr val="41B8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6" name="16 CuadroTexto"/>
            <p:cNvSpPr txBox="1"/>
            <p:nvPr/>
          </p:nvSpPr>
          <p:spPr>
            <a:xfrm>
              <a:off x="2411760" y="5445224"/>
              <a:ext cx="46863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3000" dirty="0" smtClean="0">
                  <a:solidFill>
                    <a:schemeClr val="bg1"/>
                  </a:solidFill>
                  <a:latin typeface="Brush Script MT" pitchFamily="66" charset="0"/>
                </a:rPr>
                <a:t>Salud- Calidad - Humanización</a:t>
              </a:r>
              <a:endParaRPr lang="es-CO" sz="3000" dirty="0">
                <a:solidFill>
                  <a:schemeClr val="bg1"/>
                </a:solidFill>
                <a:latin typeface="Brush Script MT" pitchFamily="66" charset="0"/>
              </a:endParaRPr>
            </a:p>
          </p:txBody>
        </p:sp>
      </p:grpSp>
      <p:grpSp>
        <p:nvGrpSpPr>
          <p:cNvPr id="17" name="16 Grupo"/>
          <p:cNvGrpSpPr/>
          <p:nvPr/>
        </p:nvGrpSpPr>
        <p:grpSpPr>
          <a:xfrm>
            <a:off x="-58586" y="14348"/>
            <a:ext cx="2326330" cy="894372"/>
            <a:chOff x="-58586" y="14348"/>
            <a:chExt cx="2326330" cy="894372"/>
          </a:xfrm>
        </p:grpSpPr>
        <p:sp>
          <p:nvSpPr>
            <p:cNvPr id="18" name="17 CuadroTexto"/>
            <p:cNvSpPr txBox="1"/>
            <p:nvPr/>
          </p:nvSpPr>
          <p:spPr>
            <a:xfrm>
              <a:off x="348495" y="24879"/>
              <a:ext cx="1651213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HOSPITAL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MILITAR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CENTRAL</a:t>
              </a:r>
              <a:endParaRPr lang="es-CO" sz="1300" u="sng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9" name="16 CuadroTexto"/>
            <p:cNvSpPr txBox="1"/>
            <p:nvPr/>
          </p:nvSpPr>
          <p:spPr>
            <a:xfrm>
              <a:off x="-58586" y="600943"/>
              <a:ext cx="2326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400" dirty="0" smtClean="0">
                  <a:latin typeface="Brush Script MT" pitchFamily="66" charset="0"/>
                </a:rPr>
                <a:t>Salud- Calidad - Humanización</a:t>
              </a:r>
              <a:endParaRPr lang="es-CO" sz="1400" dirty="0">
                <a:latin typeface="Brush Script MT" pitchFamily="66" charset="0"/>
              </a:endParaRPr>
            </a:p>
          </p:txBody>
        </p:sp>
        <p:pic>
          <p:nvPicPr>
            <p:cNvPr id="20" name="19 Imagen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40" y="14348"/>
              <a:ext cx="691015" cy="6639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601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uadroTexto"/>
          <p:cNvSpPr txBox="1"/>
          <p:nvPr/>
        </p:nvSpPr>
        <p:spPr>
          <a:xfrm>
            <a:off x="2715919" y="6326586"/>
            <a:ext cx="46863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000" dirty="0" smtClean="0">
                <a:solidFill>
                  <a:schemeClr val="bg1">
                    <a:lumMod val="95000"/>
                  </a:schemeClr>
                </a:solidFill>
                <a:latin typeface="Brush Script MT" pitchFamily="66" charset="0"/>
              </a:rPr>
              <a:t>Salud- Calidad - Humanización</a:t>
            </a:r>
            <a:endParaRPr lang="es-CO" sz="3000" dirty="0">
              <a:solidFill>
                <a:schemeClr val="bg1">
                  <a:lumMod val="95000"/>
                </a:schemeClr>
              </a:solidFill>
              <a:latin typeface="Brush Script MT" pitchFamily="66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89728" y="5589240"/>
            <a:ext cx="841472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600" b="1" dirty="0" smtClean="0">
                <a:latin typeface="Arial Narrow" panose="020B0606020202030204" pitchFamily="34" charset="0"/>
              </a:rPr>
              <a:t>INFORME IV TRIMESTRE 2015 PROYECTOS DE INVERSIÓN</a:t>
            </a:r>
            <a:endParaRPr lang="es-CO" sz="2600" b="1" dirty="0">
              <a:latin typeface="Arial Narrow" panose="020B0606020202030204" pitchFamily="34" charset="0"/>
            </a:endParaRPr>
          </a:p>
        </p:txBody>
      </p:sp>
      <p:grpSp>
        <p:nvGrpSpPr>
          <p:cNvPr id="17" name="Agrupar 9"/>
          <p:cNvGrpSpPr/>
          <p:nvPr/>
        </p:nvGrpSpPr>
        <p:grpSpPr>
          <a:xfrm>
            <a:off x="0" y="6309320"/>
            <a:ext cx="9180512" cy="553998"/>
            <a:chOff x="0" y="5445224"/>
            <a:chExt cx="9180512" cy="553998"/>
          </a:xfrm>
        </p:grpSpPr>
        <p:sp>
          <p:nvSpPr>
            <p:cNvPr id="18" name="15 Rectángulo"/>
            <p:cNvSpPr/>
            <p:nvPr/>
          </p:nvSpPr>
          <p:spPr>
            <a:xfrm>
              <a:off x="0" y="5517232"/>
              <a:ext cx="9180512" cy="476672"/>
            </a:xfrm>
            <a:prstGeom prst="rect">
              <a:avLst/>
            </a:prstGeom>
            <a:solidFill>
              <a:srgbClr val="41B8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9" name="16 CuadroTexto"/>
            <p:cNvSpPr txBox="1"/>
            <p:nvPr/>
          </p:nvSpPr>
          <p:spPr>
            <a:xfrm>
              <a:off x="2411760" y="5445224"/>
              <a:ext cx="46863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3000" dirty="0" smtClean="0">
                  <a:solidFill>
                    <a:schemeClr val="bg1"/>
                  </a:solidFill>
                  <a:latin typeface="Brush Script MT" pitchFamily="66" charset="0"/>
                </a:rPr>
                <a:t>Salud- Calidad - Humanización</a:t>
              </a:r>
              <a:endParaRPr lang="es-CO" sz="3000" dirty="0">
                <a:solidFill>
                  <a:schemeClr val="bg1"/>
                </a:solidFill>
                <a:latin typeface="Brush Script MT" pitchFamily="66" charset="0"/>
              </a:endParaRPr>
            </a:p>
          </p:txBody>
        </p:sp>
      </p:grpSp>
      <p:pic>
        <p:nvPicPr>
          <p:cNvPr id="12" name="Picture 1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2" t="25000" r="40732" b="63950"/>
          <a:stretch/>
        </p:blipFill>
        <p:spPr bwMode="auto">
          <a:xfrm>
            <a:off x="6802880" y="0"/>
            <a:ext cx="2268669" cy="52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12 Grupo"/>
          <p:cNvGrpSpPr/>
          <p:nvPr/>
        </p:nvGrpSpPr>
        <p:grpSpPr>
          <a:xfrm>
            <a:off x="-58586" y="14348"/>
            <a:ext cx="2326330" cy="894372"/>
            <a:chOff x="-58586" y="14348"/>
            <a:chExt cx="2326330" cy="894372"/>
          </a:xfrm>
        </p:grpSpPr>
        <p:sp>
          <p:nvSpPr>
            <p:cNvPr id="14" name="13 CuadroTexto"/>
            <p:cNvSpPr txBox="1"/>
            <p:nvPr/>
          </p:nvSpPr>
          <p:spPr>
            <a:xfrm>
              <a:off x="348495" y="24879"/>
              <a:ext cx="1651213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HOSPITAL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MILITAR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CENTRAL</a:t>
              </a:r>
              <a:endParaRPr lang="es-CO" sz="1300" u="sng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5" name="16 CuadroTexto"/>
            <p:cNvSpPr txBox="1"/>
            <p:nvPr/>
          </p:nvSpPr>
          <p:spPr>
            <a:xfrm>
              <a:off x="-58586" y="600943"/>
              <a:ext cx="2326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400" dirty="0" smtClean="0">
                  <a:latin typeface="Brush Script MT" pitchFamily="66" charset="0"/>
                </a:rPr>
                <a:t>Salud- Calidad - Humanización</a:t>
              </a:r>
              <a:endParaRPr lang="es-CO" sz="1400" dirty="0">
                <a:latin typeface="Brush Script MT" pitchFamily="66" charset="0"/>
              </a:endParaRPr>
            </a:p>
          </p:txBody>
        </p:sp>
        <p:pic>
          <p:nvPicPr>
            <p:cNvPr id="20" name="19 Imagen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40" y="14348"/>
              <a:ext cx="691015" cy="6639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1631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uadroTexto"/>
          <p:cNvSpPr txBox="1"/>
          <p:nvPr/>
        </p:nvSpPr>
        <p:spPr>
          <a:xfrm>
            <a:off x="2715919" y="6326586"/>
            <a:ext cx="46863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000" dirty="0" smtClean="0">
                <a:solidFill>
                  <a:schemeClr val="bg1">
                    <a:lumMod val="95000"/>
                  </a:schemeClr>
                </a:solidFill>
                <a:latin typeface="Brush Script MT" pitchFamily="66" charset="0"/>
              </a:rPr>
              <a:t>Salud- Calidad - Humanización</a:t>
            </a:r>
            <a:endParaRPr lang="es-CO" sz="3000" dirty="0">
              <a:solidFill>
                <a:schemeClr val="bg1">
                  <a:lumMod val="95000"/>
                </a:schemeClr>
              </a:solidFill>
              <a:latin typeface="Brush Script MT" pitchFamily="66" charset="0"/>
            </a:endParaRPr>
          </a:p>
        </p:txBody>
      </p:sp>
      <p:grpSp>
        <p:nvGrpSpPr>
          <p:cNvPr id="17" name="Agrupar 9"/>
          <p:cNvGrpSpPr/>
          <p:nvPr/>
        </p:nvGrpSpPr>
        <p:grpSpPr>
          <a:xfrm>
            <a:off x="0" y="6309320"/>
            <a:ext cx="9180512" cy="553998"/>
            <a:chOff x="0" y="5445224"/>
            <a:chExt cx="9180512" cy="553998"/>
          </a:xfrm>
        </p:grpSpPr>
        <p:sp>
          <p:nvSpPr>
            <p:cNvPr id="18" name="15 Rectángulo"/>
            <p:cNvSpPr/>
            <p:nvPr/>
          </p:nvSpPr>
          <p:spPr>
            <a:xfrm>
              <a:off x="0" y="5517232"/>
              <a:ext cx="9180512" cy="476672"/>
            </a:xfrm>
            <a:prstGeom prst="rect">
              <a:avLst/>
            </a:prstGeom>
            <a:solidFill>
              <a:srgbClr val="41B8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9" name="16 CuadroTexto"/>
            <p:cNvSpPr txBox="1"/>
            <p:nvPr/>
          </p:nvSpPr>
          <p:spPr>
            <a:xfrm>
              <a:off x="2411760" y="5445224"/>
              <a:ext cx="46863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3000" dirty="0" smtClean="0">
                  <a:solidFill>
                    <a:schemeClr val="bg1"/>
                  </a:solidFill>
                  <a:latin typeface="Brush Script MT" pitchFamily="66" charset="0"/>
                </a:rPr>
                <a:t>Salud- Calidad - Humanización</a:t>
              </a:r>
              <a:endParaRPr lang="es-CO" sz="3000" dirty="0">
                <a:solidFill>
                  <a:schemeClr val="bg1"/>
                </a:solidFill>
                <a:latin typeface="Brush Script MT" pitchFamily="66" charset="0"/>
              </a:endParaRPr>
            </a:p>
          </p:txBody>
        </p:sp>
      </p:grpSp>
      <p:pic>
        <p:nvPicPr>
          <p:cNvPr id="12" name="Picture 1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2" t="25000" r="40732" b="63950"/>
          <a:stretch/>
        </p:blipFill>
        <p:spPr bwMode="auto">
          <a:xfrm>
            <a:off x="6802880" y="0"/>
            <a:ext cx="2268669" cy="52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12 Grupo"/>
          <p:cNvGrpSpPr/>
          <p:nvPr/>
        </p:nvGrpSpPr>
        <p:grpSpPr>
          <a:xfrm>
            <a:off x="-58586" y="14348"/>
            <a:ext cx="2326330" cy="894372"/>
            <a:chOff x="-58586" y="14348"/>
            <a:chExt cx="2326330" cy="894372"/>
          </a:xfrm>
        </p:grpSpPr>
        <p:sp>
          <p:nvSpPr>
            <p:cNvPr id="14" name="13 CuadroTexto"/>
            <p:cNvSpPr txBox="1"/>
            <p:nvPr/>
          </p:nvSpPr>
          <p:spPr>
            <a:xfrm>
              <a:off x="348495" y="24879"/>
              <a:ext cx="1651213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HOSPITAL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MILITAR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CENTRAL</a:t>
              </a:r>
              <a:endParaRPr lang="es-CO" sz="1300" u="sng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5" name="16 CuadroTexto"/>
            <p:cNvSpPr txBox="1"/>
            <p:nvPr/>
          </p:nvSpPr>
          <p:spPr>
            <a:xfrm>
              <a:off x="-58586" y="600943"/>
              <a:ext cx="2326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400" dirty="0" smtClean="0">
                  <a:latin typeface="Brush Script MT" pitchFamily="66" charset="0"/>
                </a:rPr>
                <a:t>Salud- Calidad - Humanización</a:t>
              </a:r>
              <a:endParaRPr lang="es-CO" sz="1400" dirty="0">
                <a:latin typeface="Brush Script MT" pitchFamily="66" charset="0"/>
              </a:endParaRPr>
            </a:p>
          </p:txBody>
        </p:sp>
        <p:pic>
          <p:nvPicPr>
            <p:cNvPr id="20" name="19 Imagen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40" y="14348"/>
              <a:ext cx="691015" cy="663956"/>
            </a:xfrm>
            <a:prstGeom prst="rect">
              <a:avLst/>
            </a:prstGeom>
          </p:spPr>
        </p:pic>
      </p:grpSp>
      <p:sp>
        <p:nvSpPr>
          <p:cNvPr id="23" name="22 CuadroTexto"/>
          <p:cNvSpPr txBox="1"/>
          <p:nvPr/>
        </p:nvSpPr>
        <p:spPr>
          <a:xfrm>
            <a:off x="2267743" y="188640"/>
            <a:ext cx="45351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 smtClean="0">
                <a:latin typeface="Arial Narrow" panose="020B0606020202030204" pitchFamily="34" charset="0"/>
              </a:rPr>
              <a:t>APROPIACIÓN PROYECTOS DE INVERSIÓN VIGENCIA 2015</a:t>
            </a:r>
            <a:endParaRPr lang="es-CO" sz="2000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24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1219022"/>
              </p:ext>
            </p:extLst>
          </p:nvPr>
        </p:nvGraphicFramePr>
        <p:xfrm>
          <a:off x="178826" y="980728"/>
          <a:ext cx="8785661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5919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9"/>
          <p:cNvGrpSpPr/>
          <p:nvPr/>
        </p:nvGrpSpPr>
        <p:grpSpPr>
          <a:xfrm>
            <a:off x="0" y="6309320"/>
            <a:ext cx="9180512" cy="553998"/>
            <a:chOff x="0" y="5445224"/>
            <a:chExt cx="9180512" cy="553998"/>
          </a:xfrm>
        </p:grpSpPr>
        <p:sp>
          <p:nvSpPr>
            <p:cNvPr id="5" name="15 Rectángulo"/>
            <p:cNvSpPr/>
            <p:nvPr/>
          </p:nvSpPr>
          <p:spPr>
            <a:xfrm>
              <a:off x="0" y="5517232"/>
              <a:ext cx="9180512" cy="476672"/>
            </a:xfrm>
            <a:prstGeom prst="rect">
              <a:avLst/>
            </a:prstGeom>
            <a:solidFill>
              <a:srgbClr val="41B8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6" name="16 CuadroTexto"/>
            <p:cNvSpPr txBox="1"/>
            <p:nvPr/>
          </p:nvSpPr>
          <p:spPr>
            <a:xfrm>
              <a:off x="2411760" y="5445224"/>
              <a:ext cx="46863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3000" dirty="0" smtClean="0">
                  <a:solidFill>
                    <a:schemeClr val="bg1"/>
                  </a:solidFill>
                  <a:latin typeface="Brush Script MT" pitchFamily="66" charset="0"/>
                </a:rPr>
                <a:t>Salud- Calidad - Humanización</a:t>
              </a:r>
              <a:endParaRPr lang="es-CO" sz="3000" dirty="0">
                <a:solidFill>
                  <a:schemeClr val="bg1"/>
                </a:solidFill>
                <a:latin typeface="Brush Script MT" pitchFamily="66" charset="0"/>
              </a:endParaRPr>
            </a:p>
          </p:txBody>
        </p:sp>
      </p:grpSp>
      <p:pic>
        <p:nvPicPr>
          <p:cNvPr id="15" name="Picture 1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2" t="25000" r="40732" b="63950"/>
          <a:stretch/>
        </p:blipFill>
        <p:spPr bwMode="auto">
          <a:xfrm>
            <a:off x="6802880" y="0"/>
            <a:ext cx="2268669" cy="52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267743" y="188640"/>
            <a:ext cx="45351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 smtClean="0">
                <a:latin typeface="Arial Narrow" panose="020B0606020202030204" pitchFamily="34" charset="0"/>
              </a:rPr>
              <a:t>PROYECTO DE INVERSIÓN  ADECUACIÓN Y MANTENIMIENTO DE INSTALACIONES</a:t>
            </a:r>
            <a:endParaRPr lang="es-CO" sz="2000" b="1" dirty="0">
              <a:latin typeface="Arial Narrow" panose="020B0606020202030204" pitchFamily="34" charset="0"/>
            </a:endParaRPr>
          </a:p>
        </p:txBody>
      </p:sp>
      <p:grpSp>
        <p:nvGrpSpPr>
          <p:cNvPr id="11" name="10 Grupo"/>
          <p:cNvGrpSpPr/>
          <p:nvPr/>
        </p:nvGrpSpPr>
        <p:grpSpPr>
          <a:xfrm>
            <a:off x="-58586" y="14348"/>
            <a:ext cx="2326330" cy="894372"/>
            <a:chOff x="-58586" y="14348"/>
            <a:chExt cx="2326330" cy="894372"/>
          </a:xfrm>
        </p:grpSpPr>
        <p:sp>
          <p:nvSpPr>
            <p:cNvPr id="12" name="11 CuadroTexto"/>
            <p:cNvSpPr txBox="1"/>
            <p:nvPr/>
          </p:nvSpPr>
          <p:spPr>
            <a:xfrm>
              <a:off x="348495" y="24879"/>
              <a:ext cx="1651213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HOSPITAL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MILITAR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CENTRAL</a:t>
              </a:r>
              <a:endParaRPr lang="es-CO" sz="1300" u="sng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3" name="16 CuadroTexto"/>
            <p:cNvSpPr txBox="1"/>
            <p:nvPr/>
          </p:nvSpPr>
          <p:spPr>
            <a:xfrm>
              <a:off x="-58586" y="600943"/>
              <a:ext cx="2326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400" dirty="0" smtClean="0">
                  <a:latin typeface="Brush Script MT" pitchFamily="66" charset="0"/>
                </a:rPr>
                <a:t>Salud- Calidad - Humanización</a:t>
              </a:r>
              <a:endParaRPr lang="es-CO" sz="1400" dirty="0">
                <a:latin typeface="Brush Script MT" pitchFamily="66" charset="0"/>
              </a:endParaRPr>
            </a:p>
          </p:txBody>
        </p:sp>
        <p:pic>
          <p:nvPicPr>
            <p:cNvPr id="14" name="13 Imagen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40" y="14348"/>
              <a:ext cx="691015" cy="663956"/>
            </a:xfrm>
            <a:prstGeom prst="rect">
              <a:avLst/>
            </a:prstGeom>
          </p:spPr>
        </p:pic>
      </p:grpSp>
      <p:sp>
        <p:nvSpPr>
          <p:cNvPr id="16" name="15 CuadroTexto"/>
          <p:cNvSpPr txBox="1"/>
          <p:nvPr/>
        </p:nvSpPr>
        <p:spPr>
          <a:xfrm>
            <a:off x="1043608" y="1412776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CO" dirty="0" smtClean="0">
              <a:latin typeface="Arial Narrow" panose="020B0606020202030204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683568" y="2204864"/>
            <a:ext cx="79208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/>
            <a:endParaRPr lang="es-CO" b="1" dirty="0" smtClean="0">
              <a:latin typeface="Arial Narrow" panose="020B0606020202030204" pitchFamily="34" charset="0"/>
            </a:endParaRPr>
          </a:p>
          <a:p>
            <a:pPr marL="342900" indent="-342900" algn="just"/>
            <a:endParaRPr lang="es-CO" dirty="0" smtClean="0">
              <a:latin typeface="Arial Narrow" panose="020B0606020202030204" pitchFamily="34" charset="0"/>
            </a:endParaRPr>
          </a:p>
          <a:p>
            <a:pPr marL="342900" indent="-342900" algn="just"/>
            <a:endParaRPr lang="es-CO" dirty="0" smtClean="0">
              <a:latin typeface="Arial Narrow" panose="020B0606020202030204" pitchFamily="34" charset="0"/>
            </a:endParaRPr>
          </a:p>
          <a:p>
            <a:pPr marL="342900" indent="-342900" algn="just"/>
            <a:endParaRPr lang="es-CO" dirty="0" smtClean="0">
              <a:latin typeface="Arial Narrow" panose="020B0606020202030204" pitchFamily="34" charset="0"/>
            </a:endParaRPr>
          </a:p>
          <a:p>
            <a:pPr marL="342900" indent="-342900" algn="just"/>
            <a:endParaRPr lang="es-CO" dirty="0" smtClean="0">
              <a:latin typeface="Arial Narrow" panose="020B0606020202030204" pitchFamily="34" charset="0"/>
            </a:endParaRPr>
          </a:p>
          <a:p>
            <a:pPr marL="342900" indent="-342900" algn="just"/>
            <a:endParaRPr lang="es-CO" dirty="0" smtClean="0">
              <a:latin typeface="Arial Narrow" panose="020B0606020202030204" pitchFamily="34" charset="0"/>
            </a:endParaRPr>
          </a:p>
          <a:p>
            <a:pPr marL="342900" indent="-342900" algn="just"/>
            <a:r>
              <a:rPr lang="es-CO" dirty="0" smtClean="0">
                <a:latin typeface="Arial Narrow" panose="020B0606020202030204" pitchFamily="34" charset="0"/>
              </a:rPr>
              <a:t> </a:t>
            </a:r>
          </a:p>
        </p:txBody>
      </p:sp>
      <p:pic>
        <p:nvPicPr>
          <p:cNvPr id="20" name="Picture 20" descr="DSCN451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86" y="2809555"/>
            <a:ext cx="1842617" cy="1190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1" descr="cid:6670aafd-6dbf-4aa7-9c07-2593eb049e57@hospitalmilitar.gov.co"/>
          <p:cNvPicPr>
            <a:picLocks noChangeAspect="1" noChangeArrowheads="1"/>
          </p:cNvPicPr>
          <p:nvPr/>
        </p:nvPicPr>
        <p:blipFill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842" y="2809556"/>
            <a:ext cx="1845007" cy="119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2" descr="cid:92ec728e-0586-43e2-ba4b-39992802125d@hospitalmilitar.gov.co"/>
          <p:cNvPicPr>
            <a:picLocks noChangeAspect="1" noChangeArrowheads="1"/>
          </p:cNvPicPr>
          <p:nvPr/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088" y="2809556"/>
            <a:ext cx="1861976" cy="1195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3" descr="DSCN453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616" y="2809554"/>
            <a:ext cx="1724742" cy="1195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4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9100522"/>
              </p:ext>
            </p:extLst>
          </p:nvPr>
        </p:nvGraphicFramePr>
        <p:xfrm>
          <a:off x="125075" y="4247932"/>
          <a:ext cx="8820471" cy="18453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39751"/>
                <a:gridCol w="1368152"/>
                <a:gridCol w="3572827"/>
                <a:gridCol w="1539741"/>
              </a:tblGrid>
              <a:tr h="50405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PROYECTO DE INVERSIÓN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APROPIADO</a:t>
                      </a:r>
                      <a:b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2015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PRODUCTO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VALOR</a:t>
                      </a:r>
                      <a:b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2015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</a:tr>
              <a:tr h="432048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Mantenimiento y Adecuación de Instalaciones HOSMIL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$ </a:t>
                      </a: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6.030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Sistema Eléctrico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$ 4.403</a:t>
                      </a:r>
                      <a:endParaRPr lang="es-CO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463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Sistema Contraincendios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$ 0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4630">
                <a:tc vMerge="1">
                  <a:txBody>
                    <a:bodyPr/>
                    <a:lstStyle/>
                    <a:p>
                      <a:pPr algn="ctr" rtl="0" fontAlgn="ctr"/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Infraestructura con mantenimiento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$ 1.627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7" name="1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2019494"/>
              </p:ext>
            </p:extLst>
          </p:nvPr>
        </p:nvGraphicFramePr>
        <p:xfrm>
          <a:off x="283507" y="1196752"/>
          <a:ext cx="8609667" cy="1175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28" name="27 CuadroTexto"/>
          <p:cNvSpPr txBox="1">
            <a:spLocks noChangeArrowheads="1"/>
          </p:cNvSpPr>
          <p:nvPr/>
        </p:nvSpPr>
        <p:spPr bwMode="auto">
          <a:xfrm>
            <a:off x="7991452" y="1207785"/>
            <a:ext cx="9017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 smtClean="0">
                <a:latin typeface="Arial Narrow" pitchFamily="34" charset="0"/>
              </a:rPr>
              <a:t>R. Propios</a:t>
            </a:r>
            <a:endParaRPr lang="es-CO" altLang="es-CO" sz="1200" b="1" dirty="0">
              <a:latin typeface="Arial Narrow" pitchFamily="34" charset="0"/>
            </a:endParaRPr>
          </a:p>
        </p:txBody>
      </p:sp>
      <p:sp>
        <p:nvSpPr>
          <p:cNvPr id="29" name="20 CuadroTexto"/>
          <p:cNvSpPr txBox="1">
            <a:spLocks noChangeArrowheads="1"/>
          </p:cNvSpPr>
          <p:nvPr/>
        </p:nvSpPr>
        <p:spPr bwMode="auto">
          <a:xfrm>
            <a:off x="6929438" y="2376562"/>
            <a:ext cx="19637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100" dirty="0">
                <a:latin typeface="Arial Narrow" pitchFamily="34" charset="0"/>
              </a:rPr>
              <a:t>Cifras en millones de $</a:t>
            </a:r>
          </a:p>
        </p:txBody>
      </p:sp>
    </p:spTree>
    <p:extLst>
      <p:ext uri="{BB962C8B-B14F-4D97-AF65-F5344CB8AC3E}">
        <p14:creationId xmlns:p14="http://schemas.microsoft.com/office/powerpoint/2010/main" val="57492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1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1649338"/>
              </p:ext>
            </p:extLst>
          </p:nvPr>
        </p:nvGraphicFramePr>
        <p:xfrm>
          <a:off x="450966" y="980962"/>
          <a:ext cx="8242068" cy="1367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9158" name="7 CuadroTexto"/>
          <p:cNvSpPr txBox="1">
            <a:spLocks noChangeArrowheads="1"/>
          </p:cNvSpPr>
          <p:nvPr/>
        </p:nvSpPr>
        <p:spPr bwMode="auto">
          <a:xfrm>
            <a:off x="1924050" y="115888"/>
            <a:ext cx="60483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CO" altLang="es-CO" sz="2000" b="1" dirty="0">
                <a:latin typeface="Arial Narrow" panose="020B0606020202030204" pitchFamily="34" charset="0"/>
              </a:rPr>
              <a:t>PROYECTO DE INVERSIÓN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CO" altLang="es-CO" sz="2000" b="1" dirty="0">
                <a:latin typeface="Arial Narrow" panose="020B0606020202030204" pitchFamily="34" charset="0"/>
              </a:rPr>
              <a:t>MANTENIMIENTO MAYOR DE EQUIPO</a:t>
            </a:r>
          </a:p>
        </p:txBody>
      </p:sp>
      <p:pic>
        <p:nvPicPr>
          <p:cNvPr id="49159" name="Picture 19" descr="http://www.google.com.co/url?source=imgres&amp;ct=img&amp;q=http://caldecol.com/images/calderas%2520a%2520gas.jpg&amp;sa=X&amp;ei=SQu-TZ_KH8Tk0gGqlbDvBQ&amp;ved=0CAQQ8wc4Pg&amp;usg=AFQjCNFw-mD0GWgI7n7rZIEGbzAI3T4nD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288" y="2626990"/>
            <a:ext cx="1562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0" name="Picture 12" descr="C:\Users\Luisa Palacios\Desktop\ELVIA DEF\salas cx\042[1] CX GR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013" y="2584128"/>
            <a:ext cx="1687512" cy="120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1" name="Picture 8" descr="http://www.google.com.co/url?source=imgres&amp;ct=img&amp;q=http://www.thebravocompany.com/designprop/images/collage.jpg&amp;sa=X&amp;ei=iAm-TeOdJMuB0QHyn8jeBQ&amp;ved=0CAQQ8wc4OA&amp;usg=AFQjCNE-AZihDSxlekqUF7oiMrlbunqPR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338" y="2601590"/>
            <a:ext cx="17494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62" name="17 CuadroTexto"/>
          <p:cNvSpPr txBox="1">
            <a:spLocks noChangeArrowheads="1"/>
          </p:cNvSpPr>
          <p:nvPr/>
        </p:nvSpPr>
        <p:spPr bwMode="auto">
          <a:xfrm>
            <a:off x="7020272" y="2348880"/>
            <a:ext cx="18176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100" dirty="0">
                <a:latin typeface="Arial Narrow" pitchFamily="34" charset="0"/>
              </a:rPr>
              <a:t>Cifras en millones de $</a:t>
            </a:r>
          </a:p>
        </p:txBody>
      </p:sp>
      <p:sp>
        <p:nvSpPr>
          <p:cNvPr id="18" name="17 CuadroTexto"/>
          <p:cNvSpPr txBox="1">
            <a:spLocks noChangeArrowheads="1"/>
          </p:cNvSpPr>
          <p:nvPr/>
        </p:nvSpPr>
        <p:spPr bwMode="auto">
          <a:xfrm>
            <a:off x="7929116" y="1136595"/>
            <a:ext cx="9017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 smtClean="0">
                <a:latin typeface="Arial Narrow" pitchFamily="34" charset="0"/>
              </a:rPr>
              <a:t>R. Propios</a:t>
            </a:r>
            <a:endParaRPr lang="es-CO" altLang="es-CO" sz="1200" b="1" dirty="0">
              <a:latin typeface="Arial Narrow" pitchFamily="34" charset="0"/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877245"/>
              </p:ext>
            </p:extLst>
          </p:nvPr>
        </p:nvGraphicFramePr>
        <p:xfrm>
          <a:off x="107504" y="3912831"/>
          <a:ext cx="8856984" cy="2349300"/>
        </p:xfrm>
        <a:graphic>
          <a:graphicData uri="http://schemas.openxmlformats.org/drawingml/2006/table">
            <a:tbl>
              <a:tblPr/>
              <a:tblGrid>
                <a:gridCol w="2598789"/>
                <a:gridCol w="1073619"/>
                <a:gridCol w="3600400"/>
                <a:gridCol w="1584176"/>
              </a:tblGrid>
              <a:tr h="20312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PROYECTO DE INVERSIÓN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APROPIADO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1B81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PRODUCTO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VALOR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1B81A"/>
                    </a:solidFill>
                  </a:tcPr>
                </a:tc>
              </a:tr>
              <a:tr h="20312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2015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2015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</a:tr>
              <a:tr h="283110">
                <a:tc rowSpan="8"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Mantenimiento Mayor de Equipos HOSMIL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$ 2.070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Equipo Industrial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$ 370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110">
                <a:tc vMerge="1">
                  <a:txBody>
                    <a:bodyPr/>
                    <a:lstStyle/>
                    <a:p>
                      <a:pPr algn="ctr" rtl="0" fontAlgn="ctr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Calibración de Equipos Biomédicos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$ 600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2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Equipo Clínico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$ 110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2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Equipo Diagnostico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$ 723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2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Equipo Quirúrgico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2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Equipo Terapéutico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2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Equipos de Prevención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$ 27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18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Equipos de Tratamiento y Mantenimiento de la Vida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$ 230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18061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1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1288621"/>
              </p:ext>
            </p:extLst>
          </p:nvPr>
        </p:nvGraphicFramePr>
        <p:xfrm>
          <a:off x="248540" y="957564"/>
          <a:ext cx="8242068" cy="1367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0182" name="7 CuadroTexto"/>
          <p:cNvSpPr txBox="1">
            <a:spLocks noChangeArrowheads="1"/>
          </p:cNvSpPr>
          <p:nvPr/>
        </p:nvSpPr>
        <p:spPr bwMode="auto">
          <a:xfrm>
            <a:off x="1924050" y="115888"/>
            <a:ext cx="60483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s-CO" altLang="es-CO" sz="2000" b="1" dirty="0">
                <a:latin typeface="Arial Narrow" panose="020B0606020202030204" pitchFamily="34" charset="0"/>
              </a:rPr>
              <a:t>PROYECTO DE INVERSIÓN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s-CO" altLang="es-CO" sz="2000" b="1" dirty="0">
                <a:latin typeface="Arial Narrow" panose="020B0606020202030204" pitchFamily="34" charset="0"/>
              </a:rPr>
              <a:t>ADQUISICIÓN  EQUIPO BIOMÉDICO</a:t>
            </a:r>
          </a:p>
        </p:txBody>
      </p:sp>
      <p:sp>
        <p:nvSpPr>
          <p:cNvPr id="50187" name="18 CuadroTexto"/>
          <p:cNvSpPr txBox="1">
            <a:spLocks noChangeArrowheads="1"/>
          </p:cNvSpPr>
          <p:nvPr/>
        </p:nvSpPr>
        <p:spPr bwMode="auto">
          <a:xfrm>
            <a:off x="6862763" y="2160588"/>
            <a:ext cx="19621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100">
                <a:latin typeface="Arial Narrow" pitchFamily="34" charset="0"/>
              </a:rPr>
              <a:t>Cifras en millones de $</a:t>
            </a:r>
          </a:p>
        </p:txBody>
      </p:sp>
      <p:sp>
        <p:nvSpPr>
          <p:cNvPr id="20" name="19 CuadroTexto"/>
          <p:cNvSpPr txBox="1">
            <a:spLocks noChangeArrowheads="1"/>
          </p:cNvSpPr>
          <p:nvPr/>
        </p:nvSpPr>
        <p:spPr bwMode="auto">
          <a:xfrm>
            <a:off x="6862763" y="1010096"/>
            <a:ext cx="11521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 smtClean="0">
                <a:latin typeface="Arial Narrow" pitchFamily="34" charset="0"/>
              </a:rPr>
              <a:t>R. Propios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 smtClean="0">
                <a:latin typeface="Arial Narrow" pitchFamily="34" charset="0"/>
              </a:rPr>
              <a:t>R. Nación 500</a:t>
            </a:r>
            <a:endParaRPr lang="es-CO" altLang="es-CO" sz="1200" b="1" dirty="0">
              <a:latin typeface="Arial Narrow" pitchFamily="34" charset="0"/>
            </a:endParaRPr>
          </a:p>
        </p:txBody>
      </p:sp>
      <p:sp>
        <p:nvSpPr>
          <p:cNvPr id="18" name="19 CuadroTexto"/>
          <p:cNvSpPr txBox="1">
            <a:spLocks noChangeArrowheads="1"/>
          </p:cNvSpPr>
          <p:nvPr/>
        </p:nvSpPr>
        <p:spPr bwMode="auto">
          <a:xfrm>
            <a:off x="8100392" y="1274137"/>
            <a:ext cx="11521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 smtClean="0">
                <a:latin typeface="Arial Narrow" pitchFamily="34" charset="0"/>
              </a:rPr>
              <a:t>R. Propios </a:t>
            </a:r>
          </a:p>
        </p:txBody>
      </p:sp>
      <p:pic>
        <p:nvPicPr>
          <p:cNvPr id="21" name="Picture 22" descr="DSCN393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987" y="2497744"/>
            <a:ext cx="1843981" cy="1386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3" descr="DSCN394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74" y="2497744"/>
            <a:ext cx="1825526" cy="1386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4" descr="DSCN390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819" y="2518892"/>
            <a:ext cx="1943621" cy="1365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6" descr="DSCN390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40" y="2516560"/>
            <a:ext cx="1875188" cy="14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531290"/>
              </p:ext>
            </p:extLst>
          </p:nvPr>
        </p:nvGraphicFramePr>
        <p:xfrm>
          <a:off x="107504" y="4581128"/>
          <a:ext cx="8880177" cy="15841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38184"/>
                <a:gridCol w="2313533"/>
                <a:gridCol w="2193868"/>
                <a:gridCol w="1934592"/>
              </a:tblGrid>
              <a:tr h="50550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PROYECTO DE INVERSIÓN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APROPIADO</a:t>
                      </a:r>
                      <a:br>
                        <a:rPr lang="es-CO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</a:br>
                      <a:r>
                        <a:rPr lang="es-CO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2015</a:t>
                      </a:r>
                      <a:endParaRPr lang="es-CO" sz="1400" b="1" u="none" strike="noStrike" kern="120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PRODUCTO</a:t>
                      </a:r>
                      <a:endParaRPr lang="es-CO" sz="1400" b="1" u="none" strike="noStrike" kern="120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VALOR</a:t>
                      </a:r>
                      <a:br>
                        <a:rPr lang="es-CO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</a:br>
                      <a:r>
                        <a:rPr lang="es-CO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2015</a:t>
                      </a:r>
                      <a:endParaRPr lang="es-CO" sz="1400" b="1" u="none" strike="noStrike" kern="120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</a:tr>
              <a:tr h="10786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Adquisición, Dotación y Adecuación de Equipo Médico para el HOSMIL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$ </a:t>
                      </a: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2.000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Adquisición Equipo Biomédico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$ </a:t>
                      </a: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2.000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29104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6" name="7 CuadroTexto"/>
          <p:cNvSpPr txBox="1">
            <a:spLocks noChangeArrowheads="1"/>
          </p:cNvSpPr>
          <p:nvPr/>
        </p:nvSpPr>
        <p:spPr bwMode="auto">
          <a:xfrm>
            <a:off x="2195736" y="176213"/>
            <a:ext cx="60483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s-CO" altLang="es-CO" sz="2000" b="1" dirty="0">
                <a:latin typeface="Arial Narrow" panose="020B0606020202030204" pitchFamily="34" charset="0"/>
              </a:rPr>
              <a:t>PROYECTO DE INVERSIÓN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s-CO" altLang="es-CO" sz="2000" b="1" dirty="0">
                <a:latin typeface="Arial Narrow" panose="020B0606020202030204" pitchFamily="34" charset="0"/>
              </a:rPr>
              <a:t>MEJORAMIENTO DEL SISTEMA DE INFORMACIÓN</a:t>
            </a:r>
          </a:p>
        </p:txBody>
      </p:sp>
      <p:sp>
        <p:nvSpPr>
          <p:cNvPr id="21" name="28 Cerrar llave"/>
          <p:cNvSpPr/>
          <p:nvPr/>
        </p:nvSpPr>
        <p:spPr>
          <a:xfrm rot="5400000">
            <a:off x="2132218" y="786878"/>
            <a:ext cx="45719" cy="310667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square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CO"/>
          </a:p>
        </p:txBody>
      </p:sp>
      <p:sp>
        <p:nvSpPr>
          <p:cNvPr id="23" name="29 CuadroTexto"/>
          <p:cNvSpPr txBox="1">
            <a:spLocks noChangeArrowheads="1"/>
          </p:cNvSpPr>
          <p:nvPr/>
        </p:nvSpPr>
        <p:spPr bwMode="auto">
          <a:xfrm>
            <a:off x="368583" y="2400498"/>
            <a:ext cx="353638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CO" altLang="es-CO" sz="1400" b="1" dirty="0">
                <a:latin typeface="Arial Narrow" pitchFamily="34" charset="0"/>
              </a:rPr>
              <a:t>SISAM  </a:t>
            </a:r>
          </a:p>
        </p:txBody>
      </p:sp>
      <p:sp>
        <p:nvSpPr>
          <p:cNvPr id="24" name="30 Cerrar llave"/>
          <p:cNvSpPr/>
          <p:nvPr/>
        </p:nvSpPr>
        <p:spPr>
          <a:xfrm rot="5400000">
            <a:off x="6199494" y="327005"/>
            <a:ext cx="80852" cy="415299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square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CO"/>
          </a:p>
        </p:txBody>
      </p:sp>
      <p:sp>
        <p:nvSpPr>
          <p:cNvPr id="25" name="31 CuadroTexto"/>
          <p:cNvSpPr txBox="1">
            <a:spLocks noChangeArrowheads="1"/>
          </p:cNvSpPr>
          <p:nvPr/>
        </p:nvSpPr>
        <p:spPr bwMode="auto">
          <a:xfrm>
            <a:off x="5193949" y="2482076"/>
            <a:ext cx="22327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>
                <a:latin typeface="Arial Narrow" pitchFamily="34" charset="0"/>
              </a:rPr>
              <a:t>HARDWARE DINÁMICA</a:t>
            </a:r>
          </a:p>
        </p:txBody>
      </p:sp>
      <p:sp>
        <p:nvSpPr>
          <p:cNvPr id="26" name="32 CuadroTexto"/>
          <p:cNvSpPr txBox="1">
            <a:spLocks noChangeArrowheads="1"/>
          </p:cNvSpPr>
          <p:nvPr/>
        </p:nvSpPr>
        <p:spPr bwMode="auto">
          <a:xfrm>
            <a:off x="7625290" y="2411933"/>
            <a:ext cx="189916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100" dirty="0">
                <a:latin typeface="Arial Narrow" pitchFamily="34" charset="0"/>
              </a:rPr>
              <a:t>Cifras en millones de $</a:t>
            </a:r>
          </a:p>
        </p:txBody>
      </p:sp>
      <p:graphicFrame>
        <p:nvGraphicFramePr>
          <p:cNvPr id="27" name="1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9154761"/>
              </p:ext>
            </p:extLst>
          </p:nvPr>
        </p:nvGraphicFramePr>
        <p:xfrm>
          <a:off x="138720" y="1138854"/>
          <a:ext cx="8510449" cy="1124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8" name="Grupo 27"/>
          <p:cNvGrpSpPr/>
          <p:nvPr/>
        </p:nvGrpSpPr>
        <p:grpSpPr>
          <a:xfrm>
            <a:off x="1181280" y="2859672"/>
            <a:ext cx="2038496" cy="1084130"/>
            <a:chOff x="4151094" y="244362"/>
            <a:chExt cx="3933740" cy="3455800"/>
          </a:xfrm>
        </p:grpSpPr>
        <p:pic>
          <p:nvPicPr>
            <p:cNvPr id="30" name="Imagen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51094" y="591623"/>
              <a:ext cx="1667272" cy="1248845"/>
            </a:xfrm>
            <a:prstGeom prst="rect">
              <a:avLst/>
            </a:prstGeom>
          </p:spPr>
        </p:pic>
        <p:pic>
          <p:nvPicPr>
            <p:cNvPr id="32" name="Imagen 3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6331" y="1840468"/>
              <a:ext cx="2028503" cy="1275878"/>
            </a:xfrm>
            <a:prstGeom prst="rect">
              <a:avLst/>
            </a:prstGeom>
          </p:spPr>
        </p:pic>
        <p:pic>
          <p:nvPicPr>
            <p:cNvPr id="33" name="Imagen 3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4531" y="1958362"/>
              <a:ext cx="1741800" cy="1741800"/>
            </a:xfrm>
            <a:prstGeom prst="rect">
              <a:avLst/>
            </a:prstGeom>
          </p:spPr>
        </p:pic>
        <p:pic>
          <p:nvPicPr>
            <p:cNvPr id="34" name="Imagen 3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5209" y="244362"/>
              <a:ext cx="1650746" cy="1418823"/>
            </a:xfrm>
            <a:prstGeom prst="rect">
              <a:avLst/>
            </a:prstGeom>
          </p:spPr>
        </p:pic>
      </p:grpSp>
      <p:grpSp>
        <p:nvGrpSpPr>
          <p:cNvPr id="35" name="Grupo 34"/>
          <p:cNvGrpSpPr/>
          <p:nvPr/>
        </p:nvGrpSpPr>
        <p:grpSpPr>
          <a:xfrm>
            <a:off x="3744541" y="2681112"/>
            <a:ext cx="2253021" cy="1160799"/>
            <a:chOff x="4683819" y="612017"/>
            <a:chExt cx="3797386" cy="1951017"/>
          </a:xfrm>
        </p:grpSpPr>
        <p:sp>
          <p:nvSpPr>
            <p:cNvPr id="36" name="AutoShape 14" descr="data:image/jpeg;base64,/9j/4AAQSkZJRgABAQAAAQABAAD/2wCEAAkGBxQSEBUSEBQVFBUXGB4XGBUXFBgZFRsXGBobGh0cFhokKCgsGCYnHhwaIzEmJTU3LzExIx8/ODM4NygtLisBCgoKDgwNGw8QGjclHyE1LTc0NzcyKzQ3KzQ3MSwrMDI3NyssKzU3MzA3LzUvKywvLDcsNzgsLCsuLCwsLCwzNP/AABEIADYAdAMBIgACEQEDEQH/xAAbAAEAAgMBAQAAAAAAAAAAAAAABAYBAwUCB//EADgQAAEDAwIDBgIHCQEAAAAAAAECAxEABBIhMQUTQQYyUWFxkRSBBxUiQmKh8CMzcnSisbLB4Rb/xAAXAQEBAQEAAAAAAAAAAAAAAAAAAwIB/8QAHxEBAQEAAgICAwAAAAAAAAAAAAECAxEhMRIyBFFx/9oADAMBAAIRAxEAPwD7jWJrNczj3EOS1M4knEE+NL4dk78JzlyhJhS0g+BUAa21U+HXjraCpYS4jUlQAgiMjr5ajXrHnHQ4TfArKUiEEFWMgpTClIJQeqZEj51mal8Kb4dZz8vcdylYBrNaSKUpQKUpQKUpQKUpQKUpQK4nai05jYmYB1rt1E4ndpaZW453UiSPHy+Z0rl6k8tZlupM+1as2HWZLZUQoaACQVdMxskSTJHQDWuS3xb43iRaaSMUjlOKSSUqbSpUnyBmB5k1N4PwJN9bqW+9c4rcX9hDym28ZjAAd5IMjWpn0e8Kat0XCGkgAPlM7qIATAJ69a5iZ+0qnNvf03OrPf7/AI08PdRw66dYU4RbcoPJzJIbM4kA+Fd3iPaS1YxDz7aCoSATqQdjFVTt81k69/Kx/XUhFg5bXC7n4YXSHkNwRBcbxQAUgHod9PKtIrYjizJZ54dQWonmZDH3qNwztJa3C8GH23Fb4hWsDyqmuWVq6WEsJUlpy7ydt1iAlYT3cNgPIaVYu2dsluydU0hCF4hsLSkBQStSUqAI2kUHQV2mtA5yzcs5zGOYmalt8SaU8WAsFwJCyjridjXMY7LWnwoZ5DeJTqcBnJHey3nzqo8CCm/q+6UZ1XarPikqPL/3+VBf3+LMoc5S3EpXgXMSYhA3UfAVEse1Nm85y2rhtazoEhWp9PGqRx235/xlyQSkut26ANy2hYKwP4iBU/jqQ+y22zYPNLQtBQvlISEhKhMFJkCJ09KCzXfayzaKkuXDaSlRQoE6hQ3EVPu+JNNNc5xYS3AOZ2g7V8/UjlOXbyEoLirxLeSkJUcFEyBO01ZvpCanh7iR4p/yFBZAZpXlruj0FKDKlgb1SfpD4n9lDKJMnMxscdEp9zPyFXcitZYSd0j2FT5cfPFz312v+NzTg5ZyWd9IPAW0NW7TSVA4oAJHVW5PzMmuaxw+5bU5yFthK1leqSTJ/wCRViS2BsB7VxzbOgy28lOhSdZleKyFGRvqkx+GtydTqJb1d6ur7qI7wBS23i65k84kJyKYSlIIMAfKtv1Y804pVq4kZgZoWklOQESnwqZcMLkKDidEwolXhkTGmmh1PltoKhiyuMSOcidSFTpl+0BkRrqUaGdvKustP/nJbUpTh55c5vMCYhfgB4VJNg+8lTd2tBbUmCEIgzuFSdiCJqVasujPN1JJnDY46nHoJgQKXVu6sowcAgALgxl9oT6aTQc/6vu8OVzxy4jPl/tMdt/TrUm74Gg2fw6DAEFKuuQMzWEcOuBALgxCwYk90FBiYnov3Fbl21xDYDg0BzVpBOSIER1GevT2oIqeAJ+BFvlB72QH3wqZj1rZbsXeSeY8gJBE4N6qjoSdvlWLjh9ypCkh0SQQOmpTA+70Ov6ii+GvlU8wRI0yI0CpiY1+zp59aDS7wAKRcBav3jvMSQNUqG3rXN7QsXJtyH3UlAjQIgqM6Sfz0qxWNq8kjmuBYjUfigajTxn3qVd2KHSkuJCikymeh9OtBvRsPSleqUClKUCtSrdJEEfralKDym1QNh5bmvPwSIjHpG523pSgJskeEnxPt/atjTCU90RpHy3pSg20pSgUpSgUpSgUpSg//9k=">
              <a:hlinkClick r:id="rId7"/>
            </p:cNvPr>
            <p:cNvSpPr>
              <a:spLocks noChangeAspect="1" noChangeArrowheads="1"/>
            </p:cNvSpPr>
            <p:nvPr/>
          </p:nvSpPr>
          <p:spPr bwMode="auto">
            <a:xfrm>
              <a:off x="4683819" y="1037467"/>
              <a:ext cx="1352550" cy="638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pic>
          <p:nvPicPr>
            <p:cNvPr id="37" name="Imagen 3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5872" y="612017"/>
              <a:ext cx="1803400" cy="850900"/>
            </a:xfrm>
            <a:prstGeom prst="rect">
              <a:avLst/>
            </a:prstGeom>
          </p:spPr>
        </p:pic>
        <p:pic>
          <p:nvPicPr>
            <p:cNvPr id="38" name="Imagen 3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1124" y="1579544"/>
              <a:ext cx="1722674" cy="983490"/>
            </a:xfrm>
            <a:prstGeom prst="rect">
              <a:avLst/>
            </a:prstGeom>
          </p:spPr>
        </p:pic>
        <p:pic>
          <p:nvPicPr>
            <p:cNvPr id="39" name="Imagen 3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2299" y="1318157"/>
              <a:ext cx="1738906" cy="337932"/>
            </a:xfrm>
            <a:prstGeom prst="rect">
              <a:avLst/>
            </a:prstGeom>
          </p:spPr>
        </p:pic>
        <p:pic>
          <p:nvPicPr>
            <p:cNvPr id="40" name="Imagen 39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4306" y="2016810"/>
              <a:ext cx="1714891" cy="546224"/>
            </a:xfrm>
            <a:prstGeom prst="rect">
              <a:avLst/>
            </a:prstGeom>
          </p:spPr>
        </p:pic>
      </p:grpSp>
      <p:pic>
        <p:nvPicPr>
          <p:cNvPr id="41" name="4 Imagen" descr="IMG_0547.jp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749" y="2948609"/>
            <a:ext cx="1482142" cy="1000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2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7653352"/>
              </p:ext>
            </p:extLst>
          </p:nvPr>
        </p:nvGraphicFramePr>
        <p:xfrm>
          <a:off x="167940" y="4111307"/>
          <a:ext cx="8796548" cy="21980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2496"/>
                <a:gridCol w="1543752"/>
                <a:gridCol w="2856548"/>
                <a:gridCol w="1543752"/>
              </a:tblGrid>
              <a:tr h="48351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PROYECTO DE INVERSIÓN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APROPIADO</a:t>
                      </a:r>
                      <a:b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2015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PRODUCTO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VALOR</a:t>
                      </a:r>
                      <a:b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2015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</a:tr>
              <a:tr h="342900"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Mejoramiento Sistema de Información del HOSMIL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$ </a:t>
                      </a: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3.500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Servicios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 $ 0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290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Adquisición de Hardware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 $ 1.605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290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Adquisición de  Software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$ 710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290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Mantenimiento de  Hardware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$ 550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290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>
                          <a:effectLst/>
                          <a:latin typeface="Arial Narrow" panose="020B0606020202030204" pitchFamily="34" charset="0"/>
                        </a:rPr>
                        <a:t>Mantenimiento de Software</a:t>
                      </a:r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$ 635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5938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1"/>
          <p:cNvSpPr/>
          <p:nvPr/>
        </p:nvSpPr>
        <p:spPr>
          <a:xfrm>
            <a:off x="0" y="0"/>
            <a:ext cx="9324528" cy="6885384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CuadroTexto 3"/>
          <p:cNvSpPr txBox="1"/>
          <p:nvPr/>
        </p:nvSpPr>
        <p:spPr>
          <a:xfrm>
            <a:off x="611560" y="5373216"/>
            <a:ext cx="75608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5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GRACIAS</a:t>
            </a:r>
            <a:endParaRPr lang="es-CO" sz="35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5" name="17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4973535"/>
              </p:ext>
            </p:extLst>
          </p:nvPr>
        </p:nvGraphicFramePr>
        <p:xfrm>
          <a:off x="6769585" y="4488676"/>
          <a:ext cx="1978879" cy="1964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8584" r:id="rId3" imgW="4544568" imgH="4553712" progId="">
                  <p:embed/>
                </p:oleObj>
              </mc:Choice>
              <mc:Fallback>
                <p:oleObj r:id="rId3" imgW="4544568" imgH="455371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69585" y="4488676"/>
                        <a:ext cx="1978879" cy="196466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95087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uno</Template>
  <TotalTime>7701</TotalTime>
  <Words>286</Words>
  <Application>Microsoft Office PowerPoint</Application>
  <PresentationFormat>Presentación en pantalla (4:3)</PresentationFormat>
  <Paragraphs>111</Paragraphs>
  <Slides>8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0</vt:i4>
      </vt:variant>
      <vt:variant>
        <vt:lpstr>Títulos de diapositiva</vt:lpstr>
      </vt:variant>
      <vt:variant>
        <vt:i4>8</vt:i4>
      </vt:variant>
    </vt:vector>
  </HeadingPairs>
  <TitlesOfParts>
    <vt:vector size="16" baseType="lpstr">
      <vt:lpstr>Arial Unicode MS</vt:lpstr>
      <vt:lpstr>Arial</vt:lpstr>
      <vt:lpstr>Arial Narrow</vt:lpstr>
      <vt:lpstr>Brush Script MT</vt:lpstr>
      <vt:lpstr>Calibri</vt:lpstr>
      <vt:lpstr>Corbel</vt:lpstr>
      <vt:lpstr>Times New Roman</vt:lpstr>
      <vt:lpstr>Tema1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Diana Lizeth Caceres Nuñez</dc:creator>
  <cp:lastModifiedBy>Marisol Rubiano</cp:lastModifiedBy>
  <cp:revision>700</cp:revision>
  <dcterms:created xsi:type="dcterms:W3CDTF">2013-03-08T19:47:08Z</dcterms:created>
  <dcterms:modified xsi:type="dcterms:W3CDTF">2016-02-09T21:26:49Z</dcterms:modified>
</cp:coreProperties>
</file>