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649" r:id="rId2"/>
    <p:sldId id="646" r:id="rId3"/>
    <p:sldId id="650" r:id="rId4"/>
    <p:sldId id="620" r:id="rId5"/>
    <p:sldId id="647" r:id="rId6"/>
    <p:sldId id="622" r:id="rId7"/>
    <p:sldId id="651" r:id="rId8"/>
    <p:sldId id="621" r:id="rId9"/>
    <p:sldId id="268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Graficas!$C$32</c:f>
          <c:strCache>
            <c:ptCount val="1"/>
            <c:pt idx="0">
              <c:v>PRESUPUESTO PROYECTOS DE INVERSIÓN 2016</c:v>
            </c:pt>
          </c:strCache>
        </c:strRef>
      </c:tx>
      <c:overlay val="0"/>
      <c:txPr>
        <a:bodyPr/>
        <a:lstStyle/>
        <a:p>
          <a:pPr>
            <a:defRPr sz="1600">
              <a:solidFill>
                <a:schemeClr val="tx1">
                  <a:lumMod val="50000"/>
                  <a:lumOff val="50000"/>
                </a:schemeClr>
              </a:solidFill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9179517243722231"/>
          <c:y val="8.3438107815876475E-2"/>
          <c:w val="0.67168374771949124"/>
          <c:h val="0.804829784171085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Graficas!$D$32</c:f>
              <c:strCache>
                <c:ptCount val="1"/>
                <c:pt idx="0">
                  <c:v>APROPIADO 2016</c:v>
                </c:pt>
              </c:strCache>
            </c:strRef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Graficas!$C$33:$C$37</c:f>
              <c:strCache>
                <c:ptCount val="5"/>
                <c:pt idx="0">
                  <c:v>ADQUISICIÓN EQUIPO MEDICO E 
INSTRUMENTAL QUIRÚRGICO </c:v>
                </c:pt>
                <c:pt idx="1">
                  <c:v>ADQUISICIÓN EQUIPO INDUSTRIAL </c:v>
                </c:pt>
                <c:pt idx="2">
                  <c:v>MEJORAMIENTO SISTEMA DE INFORMACIÓN</c:v>
                </c:pt>
                <c:pt idx="3">
                  <c:v>MTTO Y ADECUACIÓN DE INSTALACIONES </c:v>
                </c:pt>
                <c:pt idx="4">
                  <c:v>MTTO MAYOR DE EQUIPOS </c:v>
                </c:pt>
              </c:strCache>
            </c:strRef>
          </c:cat>
          <c:val>
            <c:numRef>
              <c:f>Graficas!$D$33:$D$37</c:f>
              <c:numCache>
                <c:formatCode>_("$"\ * #,##0_);_("$"\ * \(#,##0\);_("$"\ * "-"??_);_(@_)</c:formatCode>
                <c:ptCount val="5"/>
                <c:pt idx="0">
                  <c:v>3867</c:v>
                </c:pt>
                <c:pt idx="1">
                  <c:v>3500</c:v>
                </c:pt>
                <c:pt idx="2">
                  <c:v>3150</c:v>
                </c:pt>
                <c:pt idx="3">
                  <c:v>2500</c:v>
                </c:pt>
                <c:pt idx="4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50544168"/>
        <c:axId val="250544560"/>
      </c:barChart>
      <c:catAx>
        <c:axId val="25054416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 lang="es-CO" sz="1050" b="1" i="0" u="none" strike="noStrike" kern="1200" baseline="0">
                <a:solidFill>
                  <a:prstClr val="black">
                    <a:lumMod val="50000"/>
                    <a:lumOff val="50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  <c:crossAx val="250544560"/>
        <c:crosses val="autoZero"/>
        <c:auto val="1"/>
        <c:lblAlgn val="ctr"/>
        <c:lblOffset val="100"/>
        <c:noMultiLvlLbl val="0"/>
      </c:catAx>
      <c:valAx>
        <c:axId val="250544560"/>
        <c:scaling>
          <c:orientation val="minMax"/>
        </c:scaling>
        <c:delete val="0"/>
        <c:axPos val="b"/>
        <c:numFmt formatCode="_(&quot;$&quot;\ * #,##0_);_(&quot;$&quot;\ * \(#,##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CO"/>
          </a:p>
        </c:txPr>
        <c:crossAx val="2505441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 algn="ctr">
              <a:defRPr lang="es-CO" sz="12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</c:legendEntry>
      <c:overlay val="0"/>
      <c:txPr>
        <a:bodyPr/>
        <a:lstStyle/>
        <a:p>
          <a:pPr>
            <a:defRPr sz="1200"/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Proyecto'!$C$29:$C$38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Proyecto'!$D$29:$D$38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203</c:v>
                </c:pt>
                <c:pt idx="3" formatCode="_(* #,##0_);_(* \(#,##0\);_(* &quot;-&quot;??_);_(@_)">
                  <c:v>269</c:v>
                </c:pt>
                <c:pt idx="4" formatCode="_(* #,##0_);_(* \(#,##0\);_(* &quot;-&quot;??_);_(@_)">
                  <c:v>1500</c:v>
                </c:pt>
                <c:pt idx="5" formatCode="_(* #,##0_);_(* \(#,##0\);_(* &quot;-&quot;??_);_(@_)">
                  <c:v>800</c:v>
                </c:pt>
                <c:pt idx="6" formatCode="_(* #,##0_);_(* \(#,##0\);_(* &quot;-&quot;??_);_(@_)">
                  <c:v>1897</c:v>
                </c:pt>
                <c:pt idx="7" formatCode="_(* #,##0.0_);_(* \(#,##0.0\);_(* &quot;-&quot;??_);_(@_)">
                  <c:v>646.9</c:v>
                </c:pt>
                <c:pt idx="8" formatCode="_(* #,##0_);_(* \(#,##0\);_(* &quot;-&quot;??_);_(@_)">
                  <c:v>2070</c:v>
                </c:pt>
                <c:pt idx="9" formatCode="_(* #,##0_);_(* \(#,##0\);_(* &quot;-&quot;??_);_(@_)">
                  <c:v>2000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7898800"/>
        <c:axId val="276545536"/>
      </c:lineChart>
      <c:catAx>
        <c:axId val="7789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76545536"/>
        <c:crosses val="autoZero"/>
        <c:auto val="1"/>
        <c:lblAlgn val="ctr"/>
        <c:lblOffset val="100"/>
        <c:noMultiLvlLbl val="0"/>
      </c:catAx>
      <c:valAx>
        <c:axId val="276545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77898800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Proyecto'!$C$8:$C$17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Proyecto'!$D$8:$D$17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12569</c:v>
                </c:pt>
                <c:pt idx="3" formatCode="_(* #,##0_);_(* \(#,##0\);_(* &quot;-&quot;??_);_(@_)">
                  <c:v>14268</c:v>
                </c:pt>
                <c:pt idx="4" formatCode="_(* #,##0_);_(* \(#,##0\);_(* &quot;-&quot;??_);_(@_)">
                  <c:v>4000</c:v>
                </c:pt>
                <c:pt idx="5" formatCode="_(* #,##0_);_(* \(#,##0\);_(* &quot;-&quot;??_);_(@_)">
                  <c:v>12443</c:v>
                </c:pt>
                <c:pt idx="6" formatCode="_(* #,##0_);_(* \(#,##0\);_(* &quot;-&quot;??_);_(@_)">
                  <c:v>4700</c:v>
                </c:pt>
                <c:pt idx="7" formatCode="_(* #,##0_);_(* \(#,##0\);_(* &quot;-&quot;??_);_(@_)">
                  <c:v>4530</c:v>
                </c:pt>
                <c:pt idx="8" formatCode="_(* #,##0_);_(* \(#,##0\);_(* &quot;-&quot;??_);_(@_)">
                  <c:v>6030</c:v>
                </c:pt>
                <c:pt idx="9" formatCode="_(* #,##0_);_(* \(#,##0\);_(* &quot;-&quot;??_);_(@_)">
                  <c:v>2500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554064"/>
        <c:axId val="201554456"/>
      </c:lineChart>
      <c:catAx>
        <c:axId val="20155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4456"/>
        <c:crosses val="autoZero"/>
        <c:auto val="1"/>
        <c:lblAlgn val="ctr"/>
        <c:lblOffset val="100"/>
        <c:noMultiLvlLbl val="0"/>
      </c:catAx>
      <c:valAx>
        <c:axId val="201554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406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Proyecto'!$C$66:$C$75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Proyecto'!$D$66:$D$75</c:f>
              <c:numCache>
                <c:formatCode>_(* #,##0_);_(* \(#,##0\);_(* "-"??_);_(@_)</c:formatCode>
                <c:ptCount val="10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  <c:pt idx="9">
                  <c:v>3150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557200"/>
        <c:axId val="201557592"/>
      </c:lineChart>
      <c:catAx>
        <c:axId val="20155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7592"/>
        <c:crossesAt val="0"/>
        <c:auto val="1"/>
        <c:lblAlgn val="ctr"/>
        <c:lblOffset val="100"/>
        <c:noMultiLvlLbl val="0"/>
      </c:catAx>
      <c:valAx>
        <c:axId val="201557592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7200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033675925189485E-2"/>
                  <c:y val="-0.20263580082035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Proyecto'!$C$88:$C$89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'Por Proyecto'!$D$88:$D$89</c:f>
              <c:numCache>
                <c:formatCode>_(* #,##0_);_(* \(#,##0\);_(* "-"??_);_(@_)</c:formatCode>
                <c:ptCount val="2"/>
                <c:pt idx="0" formatCode="General">
                  <c:v>0</c:v>
                </c:pt>
                <c:pt idx="1">
                  <c:v>3500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558768"/>
        <c:axId val="201559160"/>
      </c:lineChart>
      <c:catAx>
        <c:axId val="201558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9160"/>
        <c:crossesAt val="0"/>
        <c:auto val="1"/>
        <c:lblAlgn val="ctr"/>
        <c:lblOffset val="100"/>
        <c:noMultiLvlLbl val="0"/>
      </c:catAx>
      <c:valAx>
        <c:axId val="201559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8768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Proyecto'!$C$48:$C$57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Proyecto'!$D$48:$D$57</c:f>
              <c:numCache>
                <c:formatCode>_(* #,##0_);_(* \(#,##0\);_(* "-"??_);_(@_)</c:formatCode>
                <c:ptCount val="10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  <c:pt idx="9">
                  <c:v>3867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559944"/>
        <c:axId val="201560336"/>
      </c:lineChart>
      <c:catAx>
        <c:axId val="201559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60336"/>
        <c:crossesAt val="0"/>
        <c:auto val="1"/>
        <c:lblAlgn val="ctr"/>
        <c:lblOffset val="100"/>
        <c:noMultiLvlLbl val="0"/>
      </c:catAx>
      <c:valAx>
        <c:axId val="201560336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0155994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17/05/2016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17/05/2016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7669D-CD38-4AAD-A1AD-4F548543FA7B}" type="slidenum">
              <a:rPr lang="es-CO" smtClean="0"/>
              <a:pPr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921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17/05/2016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6670aafd-6dbf-4aa7-9c07-2593eb049e57@hospitalmilitar.gov.co" TargetMode="External"/><Relationship Id="rId3" Type="http://schemas.openxmlformats.org/officeDocument/2006/relationships/chart" Target="../charts/chart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10.jpeg"/><Relationship Id="rId5" Type="http://schemas.openxmlformats.org/officeDocument/2006/relationships/image" Target="../media/image1.png"/><Relationship Id="rId10" Type="http://schemas.openxmlformats.org/officeDocument/2006/relationships/image" Target="cid:92ec728e-0586-43e2-ba4b-39992802125d@hospitalmilitar.gov.co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12" Type="http://schemas.openxmlformats.org/officeDocument/2006/relationships/chart" Target="../charts/chart4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4.jp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 TRIMESTRE 2016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2016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349781"/>
              </p:ext>
            </p:extLst>
          </p:nvPr>
        </p:nvGraphicFramePr>
        <p:xfrm>
          <a:off x="179513" y="1052736"/>
          <a:ext cx="87129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49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686590"/>
              </p:ext>
            </p:extLst>
          </p:nvPr>
        </p:nvGraphicFramePr>
        <p:xfrm>
          <a:off x="179512" y="1168734"/>
          <a:ext cx="8784975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512481" y="115888"/>
            <a:ext cx="543578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EQUIPOS</a:t>
            </a:r>
            <a:endParaRPr lang="es-CO" altLang="es-CO" sz="2000" b="1" dirty="0">
              <a:latin typeface="Arial Narrow" panose="020B0606020202030204" pitchFamily="34" charset="0"/>
            </a:endParaRP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626990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584128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601590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8028384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715718"/>
              </p:ext>
            </p:extLst>
          </p:nvPr>
        </p:nvGraphicFramePr>
        <p:xfrm>
          <a:off x="107504" y="4038889"/>
          <a:ext cx="8856984" cy="2005965"/>
        </p:xfrm>
        <a:graphic>
          <a:graphicData uri="http://schemas.openxmlformats.org/drawingml/2006/table">
            <a:tbl>
              <a:tblPr/>
              <a:tblGrid>
                <a:gridCol w="2598789"/>
                <a:gridCol w="1073619"/>
                <a:gridCol w="3600400"/>
                <a:gridCol w="1584176"/>
              </a:tblGrid>
              <a:tr h="2031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APROPIADO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6847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Mantenimiento Mayor de Equipos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Hospital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Militar Central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357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399"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Calibración de Equipos Biomédicos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580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Clínico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125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Diagnostico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698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Terapéutico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Prevención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26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Tratamiento y Mantenimiento de la Vida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204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691840"/>
              </p:ext>
            </p:extLst>
          </p:nvPr>
        </p:nvGraphicFramePr>
        <p:xfrm>
          <a:off x="179513" y="1200980"/>
          <a:ext cx="889203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81294" y="188640"/>
            <a:ext cx="5242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MANTENIMIENTO Y ADECUACIÓN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238542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Adecuación Instalaciones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$ 200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con mantenimiento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$ 1.800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8172400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5" y="44624"/>
            <a:ext cx="540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SISTEMA </a:t>
            </a:r>
            <a:r>
              <a:rPr lang="es-CO" altLang="es-CO" sz="2000" b="1" dirty="0">
                <a:latin typeface="Arial Narrow" panose="020B0606020202030204" pitchFamily="34" charset="0"/>
              </a:rPr>
              <a:t>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306901" y="797559"/>
            <a:ext cx="45719" cy="30043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1039611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422692" y="86164"/>
            <a:ext cx="48859" cy="46026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6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3970"/>
              </p:ext>
            </p:extLst>
          </p:nvPr>
        </p:nvGraphicFramePr>
        <p:xfrm>
          <a:off x="167940" y="4111307"/>
          <a:ext cx="8796548" cy="1855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Mejoramiento Sistema de información del Hospital Militar Central Bogotá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3.150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$ 1.460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920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883614"/>
              </p:ext>
            </p:extLst>
          </p:nvPr>
        </p:nvGraphicFramePr>
        <p:xfrm>
          <a:off x="107781" y="1052736"/>
          <a:ext cx="878497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4726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INDUSTRIALES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866305"/>
              </p:ext>
            </p:extLst>
          </p:nvPr>
        </p:nvGraphicFramePr>
        <p:xfrm>
          <a:off x="167940" y="4869160"/>
          <a:ext cx="8796548" cy="108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96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Adquisición, Dotación y Adecuación de Equipos Industriales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Equipos Industriales.</a:t>
                      </a:r>
                      <a:endParaRPr lang="es-CO" sz="140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$ 3.500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42" name="41 CuadroTexto"/>
          <p:cNvSpPr txBox="1">
            <a:spLocks noChangeArrowheads="1"/>
          </p:cNvSpPr>
          <p:nvPr/>
        </p:nvSpPr>
        <p:spPr bwMode="auto">
          <a:xfrm>
            <a:off x="6569410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4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957777"/>
              </p:ext>
            </p:extLst>
          </p:nvPr>
        </p:nvGraphicFramePr>
        <p:xfrm>
          <a:off x="179513" y="1221190"/>
          <a:ext cx="8750594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4" name="4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5" t="10103"/>
          <a:stretch/>
        </p:blipFill>
        <p:spPr>
          <a:xfrm>
            <a:off x="5444201" y="2695474"/>
            <a:ext cx="2026931" cy="174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64" y="2695474"/>
            <a:ext cx="3174451" cy="1742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639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278033"/>
              </p:ext>
            </p:extLst>
          </p:nvPr>
        </p:nvGraphicFramePr>
        <p:xfrm>
          <a:off x="179512" y="1157036"/>
          <a:ext cx="8784976" cy="128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3150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MÉDICOS E INSTRUMENTAL QUIRÚRGICO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302967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300192" y="1167135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7884368" y="1124744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722251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722251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743399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741067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126625"/>
              </p:ext>
            </p:extLst>
          </p:nvPr>
        </p:nvGraphicFramePr>
        <p:xfrm>
          <a:off x="107504" y="4437112"/>
          <a:ext cx="8880177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4296"/>
                <a:gridCol w="1656184"/>
                <a:gridCol w="2625105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746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e Instrumental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3.867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2.700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Adquisición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Instrumental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$ 1.167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91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7756</TotalTime>
  <Words>330</Words>
  <Application>Microsoft Office PowerPoint</Application>
  <PresentationFormat>Presentación en pantalla (4:3)</PresentationFormat>
  <Paragraphs>121</Paragraphs>
  <Slides>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708</cp:revision>
  <dcterms:created xsi:type="dcterms:W3CDTF">2013-03-08T19:47:08Z</dcterms:created>
  <dcterms:modified xsi:type="dcterms:W3CDTF">2016-05-17T21:56:15Z</dcterms:modified>
</cp:coreProperties>
</file>