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649" r:id="rId2"/>
    <p:sldId id="646" r:id="rId3"/>
    <p:sldId id="650" r:id="rId4"/>
    <p:sldId id="620" r:id="rId5"/>
    <p:sldId id="647" r:id="rId6"/>
    <p:sldId id="622" r:id="rId7"/>
    <p:sldId id="651" r:id="rId8"/>
    <p:sldId id="621" r:id="rId9"/>
    <p:sldId id="268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81A"/>
    <a:srgbClr val="008000"/>
    <a:srgbClr val="1B2085"/>
    <a:srgbClr val="0033CC"/>
    <a:srgbClr val="953735"/>
    <a:srgbClr val="9933FF"/>
    <a:srgbClr val="9966FF"/>
    <a:srgbClr val="9900FF"/>
    <a:srgbClr val="335B97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 varScale="1">
        <p:scale>
          <a:sx n="69" d="100"/>
          <a:sy n="69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Graficas!$C$32</c:f>
          <c:strCache>
            <c:ptCount val="1"/>
            <c:pt idx="0">
              <c:v>PRESUPUESTO PROYECTOS DE INVERSIÓN 2016</c:v>
            </c:pt>
          </c:strCache>
        </c:strRef>
      </c:tx>
      <c:overlay val="0"/>
      <c:txPr>
        <a:bodyPr/>
        <a:lstStyle/>
        <a:p>
          <a:pPr>
            <a:defRPr sz="1600">
              <a:solidFill>
                <a:schemeClr val="tx1">
                  <a:lumMod val="50000"/>
                  <a:lumOff val="50000"/>
                </a:schemeClr>
              </a:solidFill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29179517243722231"/>
          <c:y val="8.3438107815876475E-2"/>
          <c:w val="0.67168374771949124"/>
          <c:h val="0.804829784171085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Graficas!$D$32</c:f>
              <c:strCache>
                <c:ptCount val="1"/>
                <c:pt idx="0">
                  <c:v>APROPIADO 2016</c:v>
                </c:pt>
              </c:strCache>
            </c:strRef>
          </c:tx>
          <c:spPr>
            <a:solidFill>
              <a:srgbClr val="41B81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Graficas!$C$33:$C$37</c:f>
              <c:strCache>
                <c:ptCount val="5"/>
                <c:pt idx="0">
                  <c:v>ADQUISICIÓN EQUIPO MEDICO E 
INSTRUMENTAL QUIRÚRGICO </c:v>
                </c:pt>
                <c:pt idx="1">
                  <c:v>ADQUISICIÓN EQUIPO INDUSTRIAL </c:v>
                </c:pt>
                <c:pt idx="2">
                  <c:v>MEJORAMIENTO SISTEMA DE INFORMACIÓN</c:v>
                </c:pt>
                <c:pt idx="3">
                  <c:v>MTTO Y ADECUACIÓN DE INSTALACIONES </c:v>
                </c:pt>
                <c:pt idx="4">
                  <c:v>MTTO MAYOR DE EQUIPOS </c:v>
                </c:pt>
              </c:strCache>
            </c:strRef>
          </c:cat>
          <c:val>
            <c:numRef>
              <c:f>Graficas!$D$33:$D$37</c:f>
              <c:numCache>
                <c:formatCode>_("$"\ * #,##0_);_("$"\ * \(#,##0\);_("$"\ * "-"??_);_(@_)</c:formatCode>
                <c:ptCount val="5"/>
                <c:pt idx="0">
                  <c:v>3867</c:v>
                </c:pt>
                <c:pt idx="1">
                  <c:v>3500</c:v>
                </c:pt>
                <c:pt idx="2">
                  <c:v>3150</c:v>
                </c:pt>
                <c:pt idx="3">
                  <c:v>2500</c:v>
                </c:pt>
                <c:pt idx="4">
                  <c:v>2000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24330776"/>
        <c:axId val="123996144"/>
      </c:barChart>
      <c:catAx>
        <c:axId val="1243307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 lang="es-CO" sz="1050" b="1" i="0" u="none" strike="noStrike" kern="1200" baseline="0">
                <a:solidFill>
                  <a:prstClr val="black">
                    <a:lumMod val="50000"/>
                    <a:lumOff val="50000"/>
                  </a:prst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s-CO"/>
          </a:p>
        </c:txPr>
        <c:crossAx val="123996144"/>
        <c:crosses val="autoZero"/>
        <c:auto val="1"/>
        <c:lblAlgn val="ctr"/>
        <c:lblOffset val="100"/>
        <c:noMultiLvlLbl val="0"/>
      </c:catAx>
      <c:valAx>
        <c:axId val="123996144"/>
        <c:scaling>
          <c:orientation val="minMax"/>
        </c:scaling>
        <c:delete val="0"/>
        <c:axPos val="b"/>
        <c:numFmt formatCode="_(&quot;$&quot;\ * #,##0_);_(&quot;$&quot;\ * \(#,##0\);_(&quot;$&quot;\ 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es-CO"/>
          </a:p>
        </c:txPr>
        <c:crossAx val="1243307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 algn="ctr">
              <a:defRPr lang="es-CO" sz="12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s-CO"/>
          </a:p>
        </c:txPr>
      </c:legendEntry>
      <c:overlay val="0"/>
      <c:txPr>
        <a:bodyPr/>
        <a:lstStyle/>
        <a:p>
          <a:pPr>
            <a:defRPr sz="1200"/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 Narrow" panose="020B0606020202030204" pitchFamily="34" charset="0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Proyecto'!$C$29:$C$38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Proyecto'!$D$29:$D$38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203</c:v>
                </c:pt>
                <c:pt idx="3" formatCode="_(* #,##0_);_(* \(#,##0\);_(* &quot;-&quot;??_);_(@_)">
                  <c:v>269</c:v>
                </c:pt>
                <c:pt idx="4" formatCode="_(* #,##0_);_(* \(#,##0\);_(* &quot;-&quot;??_);_(@_)">
                  <c:v>1500</c:v>
                </c:pt>
                <c:pt idx="5" formatCode="_(* #,##0_);_(* \(#,##0\);_(* &quot;-&quot;??_);_(@_)">
                  <c:v>800</c:v>
                </c:pt>
                <c:pt idx="6" formatCode="_(* #,##0_);_(* \(#,##0\);_(* &quot;-&quot;??_);_(@_)">
                  <c:v>1897</c:v>
                </c:pt>
                <c:pt idx="7" formatCode="_(* #,##0.0_);_(* \(#,##0.0\);_(* &quot;-&quot;??_);_(@_)">
                  <c:v>646.9</c:v>
                </c:pt>
                <c:pt idx="8" formatCode="_(* #,##0_);_(* \(#,##0\);_(* &quot;-&quot;??_);_(@_)">
                  <c:v>2070</c:v>
                </c:pt>
                <c:pt idx="9" formatCode="_(* #,##0_);_(* \(#,##0\);_(* &quot;-&quot;??_);_(@_)">
                  <c:v>2000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4100408"/>
        <c:axId val="125296896"/>
      </c:lineChart>
      <c:catAx>
        <c:axId val="124100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5296896"/>
        <c:crosses val="autoZero"/>
        <c:auto val="1"/>
        <c:lblAlgn val="ctr"/>
        <c:lblOffset val="100"/>
        <c:noMultiLvlLbl val="0"/>
      </c:catAx>
      <c:valAx>
        <c:axId val="125296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4100408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Proyecto'!$C$8:$C$17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Proyecto'!$D$8:$D$17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12569</c:v>
                </c:pt>
                <c:pt idx="3" formatCode="_(* #,##0_);_(* \(#,##0\);_(* &quot;-&quot;??_);_(@_)">
                  <c:v>14268</c:v>
                </c:pt>
                <c:pt idx="4" formatCode="_(* #,##0_);_(* \(#,##0\);_(* &quot;-&quot;??_);_(@_)">
                  <c:v>4000</c:v>
                </c:pt>
                <c:pt idx="5" formatCode="_(* #,##0_);_(* \(#,##0\);_(* &quot;-&quot;??_);_(@_)">
                  <c:v>12443</c:v>
                </c:pt>
                <c:pt idx="6" formatCode="_(* #,##0_);_(* \(#,##0\);_(* &quot;-&quot;??_);_(@_)">
                  <c:v>4700</c:v>
                </c:pt>
                <c:pt idx="7" formatCode="_(* #,##0_);_(* \(#,##0\);_(* &quot;-&quot;??_);_(@_)">
                  <c:v>4530</c:v>
                </c:pt>
                <c:pt idx="8" formatCode="_(* #,##0_);_(* \(#,##0\);_(* &quot;-&quot;??_);_(@_)">
                  <c:v>6030</c:v>
                </c:pt>
                <c:pt idx="9" formatCode="_(* #,##0_);_(* \(#,##0\);_(* &quot;-&quot;??_);_(@_)">
                  <c:v>2500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3114464"/>
        <c:axId val="123775608"/>
      </c:lineChart>
      <c:catAx>
        <c:axId val="12311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3775608"/>
        <c:crosses val="autoZero"/>
        <c:auto val="1"/>
        <c:lblAlgn val="ctr"/>
        <c:lblOffset val="100"/>
        <c:noMultiLvlLbl val="0"/>
      </c:catAx>
      <c:valAx>
        <c:axId val="123775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311446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Proyecto'!$C$66:$C$75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Proyecto'!$D$66:$D$75</c:f>
              <c:numCache>
                <c:formatCode>_(* #,##0_);_(* \(#,##0\);_(* "-"??_);_(@_)</c:formatCode>
                <c:ptCount val="10"/>
                <c:pt idx="0">
                  <c:v>492</c:v>
                </c:pt>
                <c:pt idx="1">
                  <c:v>1248</c:v>
                </c:pt>
                <c:pt idx="2">
                  <c:v>1732</c:v>
                </c:pt>
                <c:pt idx="3">
                  <c:v>2565</c:v>
                </c:pt>
                <c:pt idx="4">
                  <c:v>500</c:v>
                </c:pt>
                <c:pt idx="5">
                  <c:v>2369</c:v>
                </c:pt>
                <c:pt idx="6">
                  <c:v>2000</c:v>
                </c:pt>
                <c:pt idx="7">
                  <c:v>2400</c:v>
                </c:pt>
                <c:pt idx="8">
                  <c:v>3500</c:v>
                </c:pt>
                <c:pt idx="9">
                  <c:v>3150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5731848"/>
        <c:axId val="125732240"/>
      </c:lineChart>
      <c:catAx>
        <c:axId val="125731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5732240"/>
        <c:crossesAt val="0"/>
        <c:auto val="1"/>
        <c:lblAlgn val="ctr"/>
        <c:lblOffset val="100"/>
        <c:noMultiLvlLbl val="0"/>
      </c:catAx>
      <c:valAx>
        <c:axId val="125732240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5731848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113131316072618E-2"/>
                  <c:y val="-0.157831098062895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033675925189485E-2"/>
                  <c:y val="-0.20263580082035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171713347586434E-2"/>
                  <c:y val="-0.21353619149685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Proyecto'!$C$88:$C$89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'Por Proyecto'!$D$88:$D$89</c:f>
              <c:numCache>
                <c:formatCode>_(* #,##0_);_(* \(#,##0\);_(* "-"??_);_(@_)</c:formatCode>
                <c:ptCount val="2"/>
                <c:pt idx="0" formatCode="General">
                  <c:v>0</c:v>
                </c:pt>
                <c:pt idx="1">
                  <c:v>3500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879504"/>
        <c:axId val="124879896"/>
      </c:lineChart>
      <c:catAx>
        <c:axId val="124879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4879896"/>
        <c:crossesAt val="0"/>
        <c:auto val="1"/>
        <c:lblAlgn val="ctr"/>
        <c:lblOffset val="100"/>
        <c:noMultiLvlLbl val="0"/>
      </c:catAx>
      <c:valAx>
        <c:axId val="124879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487950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Proyecto'!$C$48:$C$57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Proyecto'!$D$48:$D$57</c:f>
              <c:numCache>
                <c:formatCode>_(* #,##0_);_(* \(#,##0\);_(* "-"??_);_(@_)</c:formatCode>
                <c:ptCount val="10"/>
                <c:pt idx="0">
                  <c:v>2254</c:v>
                </c:pt>
                <c:pt idx="1">
                  <c:v>1315</c:v>
                </c:pt>
                <c:pt idx="2">
                  <c:v>8712</c:v>
                </c:pt>
                <c:pt idx="3">
                  <c:v>3449</c:v>
                </c:pt>
                <c:pt idx="4">
                  <c:v>500</c:v>
                </c:pt>
                <c:pt idx="5">
                  <c:v>500</c:v>
                </c:pt>
                <c:pt idx="6">
                  <c:v>400</c:v>
                </c:pt>
                <c:pt idx="7">
                  <c:v>997</c:v>
                </c:pt>
                <c:pt idx="8">
                  <c:v>2000</c:v>
                </c:pt>
                <c:pt idx="9">
                  <c:v>3867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4880680"/>
        <c:axId val="124881072"/>
      </c:lineChart>
      <c:catAx>
        <c:axId val="124880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4881072"/>
        <c:crossesAt val="0"/>
        <c:auto val="1"/>
        <c:lblAlgn val="ctr"/>
        <c:lblOffset val="100"/>
        <c:noMultiLvlLbl val="0"/>
      </c:catAx>
      <c:valAx>
        <c:axId val="124881072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24880680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C409-8713-40B3-8A86-33E6D603FF96}" type="datetimeFigureOut">
              <a:rPr lang="es-CO" smtClean="0"/>
              <a:pPr/>
              <a:t>29/07/2016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90659-7656-4397-8D02-742B8351EEF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19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4986B-7573-4B36-8A2C-AEAB9E62437B}" type="datetimeFigureOut">
              <a:rPr lang="es-CO" smtClean="0"/>
              <a:pPr/>
              <a:t>29/07/2016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7669D-CD38-4AAD-A1AD-4F548543FA7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9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7669D-CD38-4AAD-A1AD-4F548543FA7B}" type="slidenum">
              <a:rPr lang="es-CO" smtClean="0"/>
              <a:pPr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921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2718" y="3715277"/>
            <a:ext cx="5535482" cy="14700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922718" y="5193634"/>
            <a:ext cx="553548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el sub-</a:t>
            </a:r>
            <a:r>
              <a:rPr lang="en-US" dirty="0" err="1" smtClean="0"/>
              <a:t>título</a:t>
            </a:r>
            <a:r>
              <a:rPr lang="en-US" dirty="0" smtClean="0"/>
              <a:t> o </a:t>
            </a:r>
            <a:r>
              <a:rPr lang="en-US" dirty="0" err="1" smtClean="0"/>
              <a:t>poner</a:t>
            </a:r>
            <a:r>
              <a:rPr lang="en-US" dirty="0" smtClean="0"/>
              <a:t> la </a:t>
            </a:r>
            <a:r>
              <a:rPr lang="en-US" dirty="0" err="1" smtClean="0"/>
              <a:t>fecha</a:t>
            </a:r>
            <a:r>
              <a:rPr lang="en-US" dirty="0" smtClean="0"/>
              <a:t> de la </a:t>
            </a:r>
            <a:r>
              <a:rPr lang="en-US" dirty="0" err="1" smtClean="0"/>
              <a:t>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39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7A5A-B30B-415D-9D75-AF479F57643C}" type="datetimeFigureOut">
              <a:rPr lang="es-CO"/>
              <a:pPr>
                <a:defRPr/>
              </a:pPr>
              <a:t>29/07/2016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1A1D8-EAE2-4FF9-BB11-41DB020122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614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9" name="Agrupar 9"/>
          <p:cNvGrpSpPr/>
          <p:nvPr userDrawn="1"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1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3" name="5 Grupo"/>
          <p:cNvGrpSpPr/>
          <p:nvPr userDrawn="1"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25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6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cid:6670aafd-6dbf-4aa7-9c07-2593eb049e57@hospitalmilitar.gov.co" TargetMode="External"/><Relationship Id="rId3" Type="http://schemas.openxmlformats.org/officeDocument/2006/relationships/chart" Target="../charts/chart3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10.jpeg"/><Relationship Id="rId5" Type="http://schemas.openxmlformats.org/officeDocument/2006/relationships/image" Target="../media/image1.png"/><Relationship Id="rId10" Type="http://schemas.openxmlformats.org/officeDocument/2006/relationships/image" Target="cid:92ec728e-0586-43e2-ba4b-39992802125d@hospitalmilitar.gov.co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12" Type="http://schemas.openxmlformats.org/officeDocument/2006/relationships/chart" Target="../charts/chart4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co/url?sa=i&amp;rct=j&amp;q=&amp;esrc=s&amp;source=images&amp;cd=&amp;cad=rja&amp;uact=8&amp;docid=dvGWfDq2xF4fZM&amp;tbnid=P6psrXY8DkQqfM:&amp;ved=0CAcQjRw&amp;url=http://www.leverit.com/educativa/index.php?seccion=leverit&amp;ei=W18tVJLOLsHKgwTxioKACg&amp;psig=AFQjCNEVMNEXTbkumv9gf-aY765PEqL_2Q&amp;ust=1412346072558228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4.jpg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Marcador de imágenes prediseñada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381328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39835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8" name="17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9728" y="5589240"/>
            <a:ext cx="8414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600" b="1" dirty="0" smtClean="0">
                <a:latin typeface="Arial Narrow" panose="020B0606020202030204" pitchFamily="34" charset="0"/>
              </a:rPr>
              <a:t>INFORME II TRIMESTRE 2016 PROYECTOS DE INVERSIÓN</a:t>
            </a:r>
            <a:endParaRPr lang="es-CO" sz="2600" b="1" dirty="0">
              <a:latin typeface="Arial Narrow" panose="020B0606020202030204" pitchFamily="34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3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23" name="22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APROPIACIÓN PROYECTOS DE INVERSIÓN VIGENCIA 2016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349781"/>
              </p:ext>
            </p:extLst>
          </p:nvPr>
        </p:nvGraphicFramePr>
        <p:xfrm>
          <a:off x="179513" y="1052736"/>
          <a:ext cx="871296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494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686590"/>
              </p:ext>
            </p:extLst>
          </p:nvPr>
        </p:nvGraphicFramePr>
        <p:xfrm>
          <a:off x="179512" y="1168734"/>
          <a:ext cx="8784975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158" name="7 CuadroTexto"/>
          <p:cNvSpPr txBox="1">
            <a:spLocks noChangeArrowheads="1"/>
          </p:cNvSpPr>
          <p:nvPr/>
        </p:nvSpPr>
        <p:spPr bwMode="auto">
          <a:xfrm>
            <a:off x="1512481" y="115888"/>
            <a:ext cx="543578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MANTENIMIENTO MAYOR DE </a:t>
            </a:r>
            <a:r>
              <a:rPr lang="es-CO" altLang="es-CO" sz="2000" b="1" dirty="0" smtClean="0">
                <a:latin typeface="Arial Narrow" panose="020B0606020202030204" pitchFamily="34" charset="0"/>
              </a:rPr>
              <a:t>EQUIPOS</a:t>
            </a:r>
            <a:endParaRPr lang="es-CO" altLang="es-CO" sz="2000" b="1" dirty="0">
              <a:latin typeface="Arial Narrow" panose="020B0606020202030204" pitchFamily="34" charset="0"/>
            </a:endParaRPr>
          </a:p>
        </p:txBody>
      </p:sp>
      <p:pic>
        <p:nvPicPr>
          <p:cNvPr id="49159" name="Picture 19" descr="http://www.google.com.co/url?source=imgres&amp;ct=img&amp;q=http://caldecol.com/images/calderas%2520a%2520gas.jpg&amp;sa=X&amp;ei=SQu-TZ_KH8Tk0gGqlbDvBQ&amp;ved=0CAQQ8wc4Pg&amp;usg=AFQjCNFw-mD0GWgI7n7rZIEGbzAI3T4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626990"/>
            <a:ext cx="156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2" descr="C:\Users\Luisa Palacios\Desktop\ELVIA DEF\salas cx\042[1] CX G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584128"/>
            <a:ext cx="16875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8" descr="http://www.google.com.co/url?source=imgres&amp;ct=img&amp;q=http://www.thebravocompany.com/designprop/images/collage.jpg&amp;sa=X&amp;ei=iAm-TeOdJMuB0QHyn8jeBQ&amp;ved=0CAQQ8wc4OA&amp;usg=AFQjCNE-AZihDSxlekqUF7oiMrlbunqP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2601590"/>
            <a:ext cx="1749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8028384" y="980728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715718"/>
              </p:ext>
            </p:extLst>
          </p:nvPr>
        </p:nvGraphicFramePr>
        <p:xfrm>
          <a:off x="107504" y="4038889"/>
          <a:ext cx="8856984" cy="2005965"/>
        </p:xfrm>
        <a:graphic>
          <a:graphicData uri="http://schemas.openxmlformats.org/drawingml/2006/table">
            <a:tbl>
              <a:tblPr/>
              <a:tblGrid>
                <a:gridCol w="2598789"/>
                <a:gridCol w="1073619"/>
                <a:gridCol w="3600400"/>
                <a:gridCol w="1584176"/>
              </a:tblGrid>
              <a:tr h="2031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APROPIADO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PRODUCTO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VALOR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168477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Mantenimiento Mayor de Equipos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Hospital</a:t>
                      </a:r>
                      <a:r>
                        <a:rPr lang="es-C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Militar Central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Industrial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357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399"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Calibración de Equipos Biomédicos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580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Clínico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125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Diagnostico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698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Terapéutico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Prevención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26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Tratamiento y Mantenimiento de la Vida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204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06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691840"/>
              </p:ext>
            </p:extLst>
          </p:nvPr>
        </p:nvGraphicFramePr>
        <p:xfrm>
          <a:off x="179513" y="1200980"/>
          <a:ext cx="8892036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5" name="Picture 1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81294" y="188640"/>
            <a:ext cx="5242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PROYECTO DE INVERSIÓN MANTENIMIENTO Y ADECUACIÓN INSTALACIONES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2" name="11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16" name="15 CuadroTexto"/>
          <p:cNvSpPr txBox="1"/>
          <p:nvPr/>
        </p:nvSpPr>
        <p:spPr>
          <a:xfrm>
            <a:off x="1043608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Arial Narrow" panose="020B060602020203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2204864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CO" b="1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r>
              <a:rPr lang="es-CO" dirty="0" smtClean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" name="Picture 20" descr="DSCN45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6" y="2809555"/>
            <a:ext cx="1842617" cy="119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cid:6670aafd-6dbf-4aa7-9c07-2593eb049e57@hospitalmilitar.gov.co"/>
          <p:cNvPicPr>
            <a:picLocks noChangeAspect="1" noChangeArrowheads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2" y="2809556"/>
            <a:ext cx="1845007" cy="11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cid:92ec728e-0586-43e2-ba4b-39992802125d@hospitalmilitar.gov.co"/>
          <p:cNvPicPr>
            <a:picLocks noChangeAspect="1" noChangeArrowheads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88" y="2809556"/>
            <a:ext cx="1861976" cy="11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DSCN453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6" y="2809554"/>
            <a:ext cx="1724742" cy="11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866667"/>
              </p:ext>
            </p:extLst>
          </p:nvPr>
        </p:nvGraphicFramePr>
        <p:xfrm>
          <a:off x="125075" y="4247932"/>
          <a:ext cx="8820471" cy="18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51"/>
                <a:gridCol w="1368152"/>
                <a:gridCol w="3572827"/>
                <a:gridCol w="1539741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43204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y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Adecuación Instalaciones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Sistema Eléctrico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$ 200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Sistema Contraincendios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Infraestructura adecuada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$ 1.800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8172400" y="120778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29" name="20 CuadroTexto"/>
          <p:cNvSpPr txBox="1">
            <a:spLocks noChangeArrowheads="1"/>
          </p:cNvSpPr>
          <p:nvPr/>
        </p:nvSpPr>
        <p:spPr bwMode="auto">
          <a:xfrm>
            <a:off x="6929438" y="2376562"/>
            <a:ext cx="19637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</p:spTree>
    <p:extLst>
      <p:ext uri="{BB962C8B-B14F-4D97-AF65-F5344CB8AC3E}">
        <p14:creationId xmlns:p14="http://schemas.microsoft.com/office/powerpoint/2010/main" val="5749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1547665" y="44624"/>
            <a:ext cx="540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MEJORAMIENTO </a:t>
            </a:r>
            <a:r>
              <a:rPr lang="es-CO" altLang="es-CO" sz="2000" b="1" dirty="0" smtClean="0">
                <a:latin typeface="Arial Narrow" panose="020B0606020202030204" pitchFamily="34" charset="0"/>
              </a:rPr>
              <a:t>SISTEMA </a:t>
            </a:r>
            <a:r>
              <a:rPr lang="es-CO" altLang="es-CO" sz="2000" b="1" dirty="0">
                <a:latin typeface="Arial Narrow" panose="020B0606020202030204" pitchFamily="34" charset="0"/>
              </a:rPr>
              <a:t>DE INFORMACIÓN</a:t>
            </a:r>
          </a:p>
        </p:txBody>
      </p:sp>
      <p:sp>
        <p:nvSpPr>
          <p:cNvPr id="21" name="28 Cerrar llave"/>
          <p:cNvSpPr/>
          <p:nvPr/>
        </p:nvSpPr>
        <p:spPr>
          <a:xfrm rot="5400000">
            <a:off x="2306901" y="797559"/>
            <a:ext cx="45719" cy="300435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3" name="29 CuadroTexto"/>
          <p:cNvSpPr txBox="1">
            <a:spLocks noChangeArrowheads="1"/>
          </p:cNvSpPr>
          <p:nvPr/>
        </p:nvSpPr>
        <p:spPr bwMode="auto">
          <a:xfrm>
            <a:off x="1039611" y="2400498"/>
            <a:ext cx="3536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400" b="1" dirty="0">
                <a:latin typeface="Arial Narrow" pitchFamily="34" charset="0"/>
              </a:rPr>
              <a:t>SISAM  </a:t>
            </a:r>
          </a:p>
        </p:txBody>
      </p:sp>
      <p:sp>
        <p:nvSpPr>
          <p:cNvPr id="24" name="30 Cerrar llave"/>
          <p:cNvSpPr/>
          <p:nvPr/>
        </p:nvSpPr>
        <p:spPr>
          <a:xfrm rot="5400000">
            <a:off x="6422692" y="86164"/>
            <a:ext cx="48859" cy="46026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5" name="31 CuadroTexto"/>
          <p:cNvSpPr txBox="1">
            <a:spLocks noChangeArrowheads="1"/>
          </p:cNvSpPr>
          <p:nvPr/>
        </p:nvSpPr>
        <p:spPr bwMode="auto">
          <a:xfrm>
            <a:off x="5193949" y="2482076"/>
            <a:ext cx="2232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>
                <a:latin typeface="Arial Narrow" pitchFamily="34" charset="0"/>
              </a:rPr>
              <a:t>HARDWARE DINÁMICA</a:t>
            </a:r>
          </a:p>
        </p:txBody>
      </p:sp>
      <p:sp>
        <p:nvSpPr>
          <p:cNvPr id="26" name="32 CuadroTexto"/>
          <p:cNvSpPr txBox="1">
            <a:spLocks noChangeArrowheads="1"/>
          </p:cNvSpPr>
          <p:nvPr/>
        </p:nvSpPr>
        <p:spPr bwMode="auto">
          <a:xfrm>
            <a:off x="7625290" y="2411933"/>
            <a:ext cx="18991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grpSp>
        <p:nvGrpSpPr>
          <p:cNvPr id="28" name="Grupo 27"/>
          <p:cNvGrpSpPr/>
          <p:nvPr/>
        </p:nvGrpSpPr>
        <p:grpSpPr>
          <a:xfrm>
            <a:off x="1181280" y="2859672"/>
            <a:ext cx="2038496" cy="1084130"/>
            <a:chOff x="4151094" y="244362"/>
            <a:chExt cx="3933740" cy="3455800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094" y="591623"/>
              <a:ext cx="1667272" cy="1248845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331" y="1840468"/>
              <a:ext cx="2028503" cy="127587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31" y="1958362"/>
              <a:ext cx="1741800" cy="1741800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09" y="244362"/>
              <a:ext cx="1650746" cy="1418823"/>
            </a:xfrm>
            <a:prstGeom prst="rect">
              <a:avLst/>
            </a:prstGeom>
          </p:spPr>
        </p:pic>
      </p:grpSp>
      <p:grpSp>
        <p:nvGrpSpPr>
          <p:cNvPr id="35" name="Grupo 34"/>
          <p:cNvGrpSpPr/>
          <p:nvPr/>
        </p:nvGrpSpPr>
        <p:grpSpPr>
          <a:xfrm>
            <a:off x="3744541" y="2681112"/>
            <a:ext cx="2253021" cy="1160799"/>
            <a:chOff x="4683819" y="612017"/>
            <a:chExt cx="3797386" cy="1951017"/>
          </a:xfrm>
        </p:grpSpPr>
        <p:sp>
          <p:nvSpPr>
            <p:cNvPr id="36" name="AutoShape 14" descr="data:image/jpeg;base64,/9j/4AAQSkZJRgABAQAAAQABAAD/2wCEAAkGBxQSEBUSEBQVFBUXGB4XGBUXFBgZFRsXGBobGh0cFhokKCgsGCYnHhwaIzEmJTU3LzExIx8/ODM4NygtLisBCgoKDgwNGw8QGjclHyE1LTc0NzcyKzQ3KzQ3MSwrMDI3NyssKzU3MzA3LzUvKywvLDcsNzgsLCsuLCwsLCwzNP/AABEIADYAdAMBIgACEQEDEQH/xAAbAAEAAgMBAQAAAAAAAAAAAAAABAYBAwUCB//EADgQAAEDAwIDBgIHCQEAAAAAAAECAxEABBIhMQUTQQYyUWFxkRSBBxUiQmKh8CMzcnSisbLB4Rb/xAAXAQEBAQEAAAAAAAAAAAAAAAAAAwIB/8QAHxEBAQEAAgICAwAAAAAAAAAAAAECAxEhMRIyBFFx/9oADAMBAAIRAxEAPwD7jWJrNczj3EOS1M4knEE+NL4dk78JzlyhJhS0g+BUAa21U+HXjraCpYS4jUlQAgiMjr5ajXrHnHQ4TfArKUiEEFWMgpTClIJQeqZEj51mal8Kb4dZz8vcdylYBrNaSKUpQKUpQKUpQKUpQKUpQK4nai05jYmYB1rt1E4ndpaZW453UiSPHy+Z0rl6k8tZlupM+1as2HWZLZUQoaACQVdMxskSTJHQDWuS3xb43iRaaSMUjlOKSSUqbSpUnyBmB5k1N4PwJN9bqW+9c4rcX9hDym28ZjAAd5IMjWpn0e8Kat0XCGkgAPlM7qIATAJ69a5iZ+0qnNvf03OrPf7/AI08PdRw66dYU4RbcoPJzJIbM4kA+Fd3iPaS1YxDz7aCoSATqQdjFVTt81k69/Kx/XUhFg5bXC7n4YXSHkNwRBcbxQAUgHod9PKtIrYjizJZ54dQWonmZDH3qNwztJa3C8GH23Fb4hWsDyqmuWVq6WEsJUlpy7ydt1iAlYT3cNgPIaVYu2dsluydU0hCF4hsLSkBQStSUqAI2kUHQV2mtA5yzcs5zGOYmalt8SaU8WAsFwJCyjridjXMY7LWnwoZ5DeJTqcBnJHey3nzqo8CCm/q+6UZ1XarPikqPL/3+VBf3+LMoc5S3EpXgXMSYhA3UfAVEse1Nm85y2rhtazoEhWp9PGqRx235/xlyQSkut26ANy2hYKwP4iBU/jqQ+y22zYPNLQtBQvlISEhKhMFJkCJ09KCzXfayzaKkuXDaSlRQoE6hQ3EVPu+JNNNc5xYS3AOZ2g7V8/UjlOXbyEoLirxLeSkJUcFEyBO01ZvpCanh7iR4p/yFBZAZpXlruj0FKDKlgb1SfpD4n9lDKJMnMxscdEp9zPyFXcitZYSd0j2FT5cfPFz312v+NzTg5ZyWd9IPAW0NW7TSVA4oAJHVW5PzMmuaxw+5bU5yFthK1leqSTJ/wCRViS2BsB7VxzbOgy28lOhSdZleKyFGRvqkx+GtydTqJb1d6ur7qI7wBS23i65k84kJyKYSlIIMAfKtv1Y804pVq4kZgZoWklOQESnwqZcMLkKDidEwolXhkTGmmh1PltoKhiyuMSOcidSFTpl+0BkRrqUaGdvKustP/nJbUpTh55c5vMCYhfgB4VJNg+8lTd2tBbUmCEIgzuFSdiCJqVasujPN1JJnDY46nHoJgQKXVu6sowcAgALgxl9oT6aTQc/6vu8OVzxy4jPl/tMdt/TrUm74Gg2fw6DAEFKuuQMzWEcOuBALgxCwYk90FBiYnov3Fbl21xDYDg0BzVpBOSIER1GevT2oIqeAJ+BFvlB72QH3wqZj1rZbsXeSeY8gJBE4N6qjoSdvlWLjh9ypCkh0SQQOmpTA+70Ov6ii+GvlU8wRI0yI0CpiY1+zp59aDS7wAKRcBav3jvMSQNUqG3rXN7QsXJtyH3UlAjQIgqM6Sfz0qxWNq8kjmuBYjUfigajTxn3qVd2KHSkuJCikymeh9OtBvRsPSleqUClKUCtSrdJEEfralKDym1QNh5bmvPwSIjHpG523pSgJskeEnxPt/atjTCU90RpHy3pSg20pSgUpSgUpSgUpSg//9k=">
              <a:hlinkClick r:id="rId6"/>
            </p:cNvPr>
            <p:cNvSpPr>
              <a:spLocks noChangeAspect="1" noChangeArrowheads="1"/>
            </p:cNvSpPr>
            <p:nvPr/>
          </p:nvSpPr>
          <p:spPr bwMode="auto">
            <a:xfrm>
              <a:off x="4683819" y="1037467"/>
              <a:ext cx="13525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872" y="612017"/>
              <a:ext cx="1803400" cy="8509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24" y="1579544"/>
              <a:ext cx="1722674" cy="983490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299" y="1318157"/>
              <a:ext cx="1738906" cy="337932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06" y="2016810"/>
              <a:ext cx="1714891" cy="546224"/>
            </a:xfrm>
            <a:prstGeom prst="rect">
              <a:avLst/>
            </a:prstGeom>
          </p:spPr>
        </p:pic>
      </p:grpSp>
      <p:pic>
        <p:nvPicPr>
          <p:cNvPr id="41" name="4 Imagen" descr="IMG_0547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49" y="2948609"/>
            <a:ext cx="1482142" cy="100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93970"/>
              </p:ext>
            </p:extLst>
          </p:nvPr>
        </p:nvGraphicFramePr>
        <p:xfrm>
          <a:off x="167940" y="4111307"/>
          <a:ext cx="8796548" cy="1855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3429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Mejoramiento Sistema de información del Hospital Militar Central Bogotá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3.150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$ 1.460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 Software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$ 250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de 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$ 520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>
                          <a:effectLst/>
                          <a:latin typeface="Arial Narrow" panose="020B0606020202030204" pitchFamily="34" charset="0"/>
                        </a:rPr>
                        <a:t>Mantenimiento de Software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</a:t>
                      </a:r>
                      <a:r>
                        <a:rPr lang="es-CO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920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883614"/>
              </p:ext>
            </p:extLst>
          </p:nvPr>
        </p:nvGraphicFramePr>
        <p:xfrm>
          <a:off x="107781" y="1052736"/>
          <a:ext cx="8784976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201593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1547664" y="44624"/>
            <a:ext cx="54726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 smtClean="0">
                <a:latin typeface="Arial Narrow" panose="020B0606020202030204" pitchFamily="34" charset="0"/>
              </a:rPr>
              <a:t>ADQUISICIÓN, DOTACIÓN Y ADECUACIÓN DE EQUIPOS INDUSTRIALES </a:t>
            </a:r>
            <a:endParaRPr lang="es-CO" altLang="es-CO" sz="18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866305"/>
              </p:ext>
            </p:extLst>
          </p:nvPr>
        </p:nvGraphicFramePr>
        <p:xfrm>
          <a:off x="167940" y="4869160"/>
          <a:ext cx="8796548" cy="1080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596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Adquisición, Dotación y Adecuación de Equipos Industriales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3.500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 Equipos Industriales.</a:t>
                      </a:r>
                      <a:endParaRPr lang="es-CO" sz="140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$ 3.500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42" name="41 CuadroTexto"/>
          <p:cNvSpPr txBox="1">
            <a:spLocks noChangeArrowheads="1"/>
          </p:cNvSpPr>
          <p:nvPr/>
        </p:nvSpPr>
        <p:spPr bwMode="auto">
          <a:xfrm>
            <a:off x="6569410" y="980728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4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957777"/>
              </p:ext>
            </p:extLst>
          </p:nvPr>
        </p:nvGraphicFramePr>
        <p:xfrm>
          <a:off x="179513" y="1221190"/>
          <a:ext cx="8750594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4" name="4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5" t="10103"/>
          <a:stretch/>
        </p:blipFill>
        <p:spPr>
          <a:xfrm>
            <a:off x="5444201" y="2695474"/>
            <a:ext cx="2026931" cy="174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64" y="2695474"/>
            <a:ext cx="3174451" cy="1742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639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278033"/>
              </p:ext>
            </p:extLst>
          </p:nvPr>
        </p:nvGraphicFramePr>
        <p:xfrm>
          <a:off x="179512" y="1157036"/>
          <a:ext cx="8784976" cy="128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2" name="7 CuadroTexto"/>
          <p:cNvSpPr txBox="1">
            <a:spLocks noChangeArrowheads="1"/>
          </p:cNvSpPr>
          <p:nvPr/>
        </p:nvSpPr>
        <p:spPr bwMode="auto">
          <a:xfrm>
            <a:off x="1547664" y="44624"/>
            <a:ext cx="53150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 smtClean="0">
                <a:latin typeface="Arial Narrow" panose="020B0606020202030204" pitchFamily="34" charset="0"/>
              </a:rPr>
              <a:t>ADQUISICIÓN, DOTACIÓN Y ADECUACIÓN DE EQUIPOS MÉDICOS E INSTRUMENTAL QUIRÚRGICO </a:t>
            </a:r>
            <a:endParaRPr lang="es-CO" altLang="es-CO" sz="1800" b="1" dirty="0">
              <a:latin typeface="Arial Narrow" panose="020B0606020202030204" pitchFamily="34" charset="0"/>
            </a:endParaRPr>
          </a:p>
        </p:txBody>
      </p:sp>
      <p:sp>
        <p:nvSpPr>
          <p:cNvPr id="50187" name="18 CuadroTexto"/>
          <p:cNvSpPr txBox="1">
            <a:spLocks noChangeArrowheads="1"/>
          </p:cNvSpPr>
          <p:nvPr/>
        </p:nvSpPr>
        <p:spPr bwMode="auto">
          <a:xfrm>
            <a:off x="6862763" y="2302967"/>
            <a:ext cx="1962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6300192" y="1167135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Nación 500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18" name="19 CuadroTexto"/>
          <p:cNvSpPr txBox="1">
            <a:spLocks noChangeArrowheads="1"/>
          </p:cNvSpPr>
          <p:nvPr/>
        </p:nvSpPr>
        <p:spPr bwMode="auto">
          <a:xfrm>
            <a:off x="7884368" y="1124744"/>
            <a:ext cx="115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</p:txBody>
      </p:sp>
      <p:pic>
        <p:nvPicPr>
          <p:cNvPr id="21" name="Picture 22" descr="DSCN39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7" y="2722251"/>
            <a:ext cx="1843981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 descr="DSCN39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4" y="2722251"/>
            <a:ext cx="1825526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DSCN39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19" y="2743399"/>
            <a:ext cx="1943621" cy="136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DSCN39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" y="2741067"/>
            <a:ext cx="1875188" cy="14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126625"/>
              </p:ext>
            </p:extLst>
          </p:nvPr>
        </p:nvGraphicFramePr>
        <p:xfrm>
          <a:off x="107504" y="4437112"/>
          <a:ext cx="8880177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4296"/>
                <a:gridCol w="1656184"/>
                <a:gridCol w="2625105"/>
                <a:gridCol w="1934592"/>
              </a:tblGrid>
              <a:tr h="505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APROPIADO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PRODUCTO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VALOR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5746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Adquisición, Dotación y Adecuación de Equipo Médico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e Instrumental</a:t>
                      </a:r>
                      <a:r>
                        <a:rPr lang="es-CO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Quirúrgico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3.867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 Equipo Biomédico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2.700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Adquisición</a:t>
                      </a:r>
                      <a:r>
                        <a:rPr lang="es-C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Instrumental Quirúrgico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$ 1.167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91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/>
          <p:nvPr/>
        </p:nvSpPr>
        <p:spPr>
          <a:xfrm>
            <a:off x="0" y="0"/>
            <a:ext cx="9324528" cy="688538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/>
          <p:cNvSpPr txBox="1"/>
          <p:nvPr/>
        </p:nvSpPr>
        <p:spPr>
          <a:xfrm>
            <a:off x="611560" y="5373216"/>
            <a:ext cx="7560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GRACIAS</a:t>
            </a:r>
            <a:endParaRPr lang="es-CO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1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73535"/>
              </p:ext>
            </p:extLst>
          </p:nvPr>
        </p:nvGraphicFramePr>
        <p:xfrm>
          <a:off x="6769585" y="4488676"/>
          <a:ext cx="1978879" cy="196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92" r:id="rId3" imgW="4544568" imgH="4553712" progId="">
                  <p:embed/>
                </p:oleObj>
              </mc:Choice>
              <mc:Fallback>
                <p:oleObj r:id="rId3" imgW="4544568" imgH="45537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585" y="4488676"/>
                        <a:ext cx="1978879" cy="196466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508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uno</Template>
  <TotalTime>7757</TotalTime>
  <Words>329</Words>
  <Application>Microsoft Office PowerPoint</Application>
  <PresentationFormat>Presentación en pantalla (4:3)</PresentationFormat>
  <Paragraphs>121</Paragraphs>
  <Slides>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 Unicode MS</vt:lpstr>
      <vt:lpstr>Arial</vt:lpstr>
      <vt:lpstr>Arial Narrow</vt:lpstr>
      <vt:lpstr>Brush Script MT</vt:lpstr>
      <vt:lpstr>Calibri</vt:lpstr>
      <vt:lpstr>Corbel</vt:lpstr>
      <vt:lpstr>Times New Roman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Lizeth Caceres Nuñez</dc:creator>
  <cp:lastModifiedBy>Marisol Rubiano</cp:lastModifiedBy>
  <cp:revision>709</cp:revision>
  <dcterms:created xsi:type="dcterms:W3CDTF">2013-03-08T19:47:08Z</dcterms:created>
  <dcterms:modified xsi:type="dcterms:W3CDTF">2016-07-29T23:31:48Z</dcterms:modified>
</cp:coreProperties>
</file>